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59" r:id="rId5"/>
    <p:sldId id="267" r:id="rId6"/>
    <p:sldId id="268" r:id="rId7"/>
    <p:sldId id="258" r:id="rId8"/>
    <p:sldId id="261" r:id="rId9"/>
    <p:sldId id="260" r:id="rId10"/>
    <p:sldId id="263" r:id="rId11"/>
    <p:sldId id="264" r:id="rId12"/>
    <p:sldId id="269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kDGpDuvGyDA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hyperlink" Target="https://www.xlsemanal.com/actualidad/20170616/embarazadas-tierra-nadie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Hm4z4M7HLtU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youtu.be/Z26TpAN3ke4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AB8E295-7896-43DC-882D-0ECD01A336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1922" b="1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4092ECB-D375-4A85-AD6E-85644D2A9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7" y="3064931"/>
            <a:ext cx="8293042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4C5FC4-D069-4299-B76C-B7B388E72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5249" y="3236470"/>
            <a:ext cx="7454321" cy="1252601"/>
          </a:xfrm>
        </p:spPr>
        <p:txBody>
          <a:bodyPr>
            <a:normAutofit/>
          </a:bodyPr>
          <a:lstStyle/>
          <a:p>
            <a:pPr algn="r"/>
            <a:r>
              <a:rPr lang="es-ES" sz="4000" dirty="0">
                <a:solidFill>
                  <a:srgbClr val="FFFFFE"/>
                </a:solidFill>
                <a:latin typeface="Ravie" panose="04040805050809020602" pitchFamily="82" charset="0"/>
              </a:rPr>
              <a:t>Echando raíces…</a:t>
            </a:r>
            <a:br>
              <a:rPr lang="es-ES" sz="4000" dirty="0">
                <a:solidFill>
                  <a:srgbClr val="FFFFFE"/>
                </a:solidFill>
                <a:latin typeface="Ravie" panose="04040805050809020602" pitchFamily="82" charset="0"/>
              </a:rPr>
            </a:br>
            <a:r>
              <a:rPr lang="es-ES" sz="4000" dirty="0">
                <a:solidFill>
                  <a:srgbClr val="FFFFFE"/>
                </a:solidFill>
                <a:latin typeface="Ravie" panose="04040805050809020602" pitchFamily="82" charset="0"/>
              </a:rPr>
              <a:t>echando de menos…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F5D08C-7462-4E7B-91BE-60EDFA8B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0525" y="4669144"/>
            <a:ext cx="6829043" cy="716529"/>
          </a:xfrm>
        </p:spPr>
        <p:txBody>
          <a:bodyPr>
            <a:normAutofit/>
          </a:bodyPr>
          <a:lstStyle/>
          <a:p>
            <a:pPr algn="r"/>
            <a:r>
              <a:rPr lang="es-ES" sz="2400" b="1" dirty="0">
                <a:solidFill>
                  <a:srgbClr val="FFFFFE"/>
                </a:solidFill>
                <a:latin typeface="Georgia Pro Black" panose="02040A02050405020203" pitchFamily="18" charset="0"/>
              </a:rPr>
              <a:t>MATERNIDAD EXPATRIADA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6C1711D-6DAC-4FE1-B7B6-AC8A81B84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0525" y="4666480"/>
            <a:ext cx="6829043" cy="0"/>
          </a:xfrm>
          <a:prstGeom prst="line">
            <a:avLst/>
          </a:prstGeom>
          <a:ln w="31750">
            <a:solidFill>
              <a:srgbClr val="C9892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2FEFFB7A-76C7-4FD7-B904-DCF22ECAFAB6}"/>
              </a:ext>
            </a:extLst>
          </p:cNvPr>
          <p:cNvSpPr txBox="1"/>
          <p:nvPr/>
        </p:nvSpPr>
        <p:spPr>
          <a:xfrm>
            <a:off x="8638673" y="6112043"/>
            <a:ext cx="3356811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/>
              <a:t>ZURIÑE MUGICA LESMES</a:t>
            </a:r>
          </a:p>
          <a:p>
            <a:r>
              <a:rPr lang="es-ES" b="1" dirty="0"/>
              <a:t>1º Integración Social</a:t>
            </a:r>
          </a:p>
        </p:txBody>
      </p:sp>
    </p:spTree>
    <p:extLst>
      <p:ext uri="{BB962C8B-B14F-4D97-AF65-F5344CB8AC3E}">
        <p14:creationId xmlns:p14="http://schemas.microsoft.com/office/powerpoint/2010/main" val="2250865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EB8B-1992-4EDA-956F-C2237F6B1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106556"/>
            <a:ext cx="9603275" cy="74719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/>
              <a:t>MATERNIDAD FUERA DEL PAIS DE ORIGEN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7F8A76D-2E37-4BD7-B386-E022BBF3A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0381" y="2332383"/>
            <a:ext cx="5605670" cy="3419061"/>
          </a:xfrm>
        </p:spPr>
      </p:pic>
    </p:spTree>
    <p:extLst>
      <p:ext uri="{BB962C8B-B14F-4D97-AF65-F5344CB8AC3E}">
        <p14:creationId xmlns:p14="http://schemas.microsoft.com/office/powerpoint/2010/main" val="2396058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033A9C5-BCA9-4FDD-8E59-2C8241FD9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40782">
            <a:off x="702790" y="3164632"/>
            <a:ext cx="3077817" cy="2115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53D0151-6399-4A3C-BF73-116770802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324" y="238154"/>
            <a:ext cx="3077817" cy="2357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Resultado de imagen de pateras inmigrantes">
            <a:extLst>
              <a:ext uri="{FF2B5EF4-FFF2-40B4-BE49-F238E27FC236}">
                <a16:creationId xmlns:a16="http://schemas.microsoft.com/office/drawing/2014/main" id="{F1D0EC4F-0D31-436A-A378-3618AA78A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9998">
            <a:off x="734289" y="487683"/>
            <a:ext cx="2962897" cy="1858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305F9CD-9F14-4A75-B6F3-035135E23A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79993">
            <a:off x="8405993" y="561559"/>
            <a:ext cx="3067050" cy="19662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A028445-3F1D-4723-BDBB-BD088375A3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33584">
            <a:off x="8473846" y="3085135"/>
            <a:ext cx="3077816" cy="1993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4F3E224-238E-4519-982A-05CAC0B576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1707" y="2993821"/>
            <a:ext cx="3067050" cy="2176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9B7BCC8-4A61-448A-B1FF-CBDE2C36B268}"/>
              </a:ext>
            </a:extLst>
          </p:cNvPr>
          <p:cNvSpPr txBox="1"/>
          <p:nvPr/>
        </p:nvSpPr>
        <p:spPr>
          <a:xfrm>
            <a:off x="2215737" y="5475211"/>
            <a:ext cx="9117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8"/>
              </a:rPr>
              <a:t>https://youtu.be/kDGpDuvGyDA</a:t>
            </a:r>
            <a:r>
              <a:rPr lang="es-ES" dirty="0"/>
              <a:t>                </a:t>
            </a:r>
            <a:r>
              <a:rPr lang="es-ES" dirty="0">
                <a:hlinkClick r:id="rId9"/>
              </a:rPr>
              <a:t>https://www.xlsemanal.com/actualidad/20170616/embarazadas-tierra-nadie.html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563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7B1D037-4D4B-4A83-970B-7738FEC44544}"/>
              </a:ext>
            </a:extLst>
          </p:cNvPr>
          <p:cNvSpPr txBox="1"/>
          <p:nvPr/>
        </p:nvSpPr>
        <p:spPr>
          <a:xfrm>
            <a:off x="2862468" y="543339"/>
            <a:ext cx="7063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ADVERSIDADES QUE SUFREN  Y A LO QUE SE ENFRENTAN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E822603-7F96-4272-8AF3-2E3891B7D587}"/>
              </a:ext>
            </a:extLst>
          </p:cNvPr>
          <p:cNvSpPr/>
          <p:nvPr/>
        </p:nvSpPr>
        <p:spPr>
          <a:xfrm>
            <a:off x="2862468" y="424070"/>
            <a:ext cx="6785115" cy="68911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3D23CFE-5CC2-4210-91A5-CADBB90726F6}"/>
              </a:ext>
            </a:extLst>
          </p:cNvPr>
          <p:cNvSpPr/>
          <p:nvPr/>
        </p:nvSpPr>
        <p:spPr>
          <a:xfrm>
            <a:off x="742122" y="1295660"/>
            <a:ext cx="109595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es-ES" dirty="0">
              <a:solidFill>
                <a:srgbClr val="222222"/>
              </a:solidFill>
              <a:cs typeface="Calibri" panose="020F050202020403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S" dirty="0">
                <a:solidFill>
                  <a:srgbClr val="222222"/>
                </a:solidFill>
                <a:cs typeface="Calibri" panose="020F0502020204030204" pitchFamily="34" charset="0"/>
              </a:rPr>
              <a:t>La mayoría de estas mujeres se sienten discriminadas en el acceso al trabajo, pues dos tercios opinan que todos o la mayoría de los empresarios ponen dificultades a la hora de dar trabajo a las inmigrantes.</a:t>
            </a:r>
            <a:endParaRPr lang="es-ES" dirty="0"/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es-ES" dirty="0">
              <a:solidFill>
                <a:srgbClr val="222222"/>
              </a:solidFill>
              <a:cs typeface="Calibri" panose="020F050202020403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S" dirty="0">
                <a:solidFill>
                  <a:srgbClr val="222222"/>
                </a:solidFill>
                <a:cs typeface="Calibri" panose="020F0502020204030204" pitchFamily="34" charset="0"/>
              </a:rPr>
              <a:t>Parecido grado de rechazo a las inmigrantes cuando éstas quieren alquilar viviendas a propietarios españoles</a:t>
            </a:r>
            <a:endParaRPr lang="es-ES" dirty="0"/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es-ES" dirty="0">
              <a:solidFill>
                <a:srgbClr val="222222"/>
              </a:solidFill>
              <a:cs typeface="Calibri" panose="020F050202020403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S" dirty="0">
                <a:solidFill>
                  <a:srgbClr val="222222"/>
                </a:solidFill>
                <a:cs typeface="Calibri" panose="020F0502020204030204" pitchFamily="34" charset="0"/>
              </a:rPr>
              <a:t>Tienen dificultad para relacionarse y pedir ayuda debido al no saber el idioma.</a:t>
            </a:r>
            <a:endParaRPr lang="es-ES" dirty="0"/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es-ES" dirty="0">
              <a:solidFill>
                <a:srgbClr val="222222"/>
              </a:solidFill>
              <a:cs typeface="Calibri" panose="020F050202020403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S" dirty="0">
                <a:solidFill>
                  <a:srgbClr val="222222"/>
                </a:solidFill>
                <a:cs typeface="Calibri" panose="020F0502020204030204" pitchFamily="34" charset="0"/>
              </a:rPr>
              <a:t>Tratos, discriminación y ser rechazado, ya que en España existe mucho racismo hacia las personas que vienen y dependiendo de donde vengan.</a:t>
            </a:r>
            <a:endParaRPr lang="es-ES" dirty="0"/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es-ES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S" dirty="0">
                <a:solidFill>
                  <a:srgbClr val="000000"/>
                </a:solidFill>
                <a:cs typeface="Calibri" panose="020F0502020204030204" pitchFamily="34" charset="0"/>
              </a:rPr>
              <a:t>El acceso a los servicios sociales mínimos, como sanidad o educación por el idioma.</a:t>
            </a:r>
            <a:endParaRPr lang="es-ES" dirty="0">
              <a:effectLst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19FAEBD-BFDA-4223-A217-1C8DF55C48B7}"/>
              </a:ext>
            </a:extLst>
          </p:cNvPr>
          <p:cNvSpPr txBox="1"/>
          <p:nvPr/>
        </p:nvSpPr>
        <p:spPr>
          <a:xfrm>
            <a:off x="1325217" y="5377674"/>
            <a:ext cx="9236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2"/>
              </a:rPr>
              <a:t>https://youtu.be/Hm4z4M7HLtU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6381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1DF6A1FF-502B-4FCC-9B68-1CDA9C736176}"/>
              </a:ext>
            </a:extLst>
          </p:cNvPr>
          <p:cNvSpPr/>
          <p:nvPr/>
        </p:nvSpPr>
        <p:spPr>
          <a:xfrm>
            <a:off x="3790120" y="412540"/>
            <a:ext cx="4333464" cy="71475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3A45723-1341-4FB0-BF93-AD58594F6CB3}"/>
              </a:ext>
            </a:extLst>
          </p:cNvPr>
          <p:cNvSpPr txBox="1"/>
          <p:nvPr/>
        </p:nvSpPr>
        <p:spPr>
          <a:xfrm>
            <a:off x="3737112" y="458908"/>
            <a:ext cx="4439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COMO EL ESTRÉS GESTACIONAL AFECTA AL FETO</a:t>
            </a:r>
          </a:p>
        </p:txBody>
      </p:sp>
      <p:sp>
        <p:nvSpPr>
          <p:cNvPr id="5" name="Flecha: doblada hacia arriba 4">
            <a:extLst>
              <a:ext uri="{FF2B5EF4-FFF2-40B4-BE49-F238E27FC236}">
                <a16:creationId xmlns:a16="http://schemas.microsoft.com/office/drawing/2014/main" id="{8CCF39C1-4FF0-4AA7-BDCD-740750605616}"/>
              </a:ext>
            </a:extLst>
          </p:cNvPr>
          <p:cNvSpPr/>
          <p:nvPr/>
        </p:nvSpPr>
        <p:spPr>
          <a:xfrm rot="10800000">
            <a:off x="1815546" y="597207"/>
            <a:ext cx="1974574" cy="714756"/>
          </a:xfrm>
          <a:prstGeom prst="bentUpArrow">
            <a:avLst>
              <a:gd name="adj1" fmla="val 11124"/>
              <a:gd name="adj2" fmla="val 21292"/>
              <a:gd name="adj3" fmla="val 287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: doblada hacia arriba 5">
            <a:extLst>
              <a:ext uri="{FF2B5EF4-FFF2-40B4-BE49-F238E27FC236}">
                <a16:creationId xmlns:a16="http://schemas.microsoft.com/office/drawing/2014/main" id="{9009F712-1516-40CA-AA6B-5929BB9E5FC9}"/>
              </a:ext>
            </a:extLst>
          </p:cNvPr>
          <p:cNvSpPr/>
          <p:nvPr/>
        </p:nvSpPr>
        <p:spPr>
          <a:xfrm rot="10800000" flipH="1">
            <a:off x="8123584" y="645311"/>
            <a:ext cx="1974574" cy="714756"/>
          </a:xfrm>
          <a:prstGeom prst="bentUpArrow">
            <a:avLst>
              <a:gd name="adj1" fmla="val 11124"/>
              <a:gd name="adj2" fmla="val 21292"/>
              <a:gd name="adj3" fmla="val 287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D9D9D82-474E-4206-8E6A-04AC90871EAE}"/>
              </a:ext>
            </a:extLst>
          </p:cNvPr>
          <p:cNvSpPr/>
          <p:nvPr/>
        </p:nvSpPr>
        <p:spPr>
          <a:xfrm>
            <a:off x="536711" y="1471850"/>
            <a:ext cx="2855846" cy="46382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4BEB27B-FA1C-45C5-BBAE-EBDE7503A4FF}"/>
              </a:ext>
            </a:extLst>
          </p:cNvPr>
          <p:cNvSpPr/>
          <p:nvPr/>
        </p:nvSpPr>
        <p:spPr>
          <a:xfrm>
            <a:off x="8488016" y="1546469"/>
            <a:ext cx="2855846" cy="46382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tx1"/>
                </a:solidFill>
              </a:rPr>
              <a:t>  Alteraciones de Conducta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C4B79D5-FB9F-4A32-8B66-26E17E1D5D1E}"/>
              </a:ext>
            </a:extLst>
          </p:cNvPr>
          <p:cNvSpPr txBox="1"/>
          <p:nvPr/>
        </p:nvSpPr>
        <p:spPr>
          <a:xfrm>
            <a:off x="652669" y="1519098"/>
            <a:ext cx="2623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Alteraciones Congénitas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4A648B17-1E15-44BC-89CE-EBD7158A988F}"/>
              </a:ext>
            </a:extLst>
          </p:cNvPr>
          <p:cNvCxnSpPr/>
          <p:nvPr/>
        </p:nvCxnSpPr>
        <p:spPr>
          <a:xfrm>
            <a:off x="1981198" y="2095566"/>
            <a:ext cx="0" cy="11777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6552792-0A85-4ADD-B45B-9D1F2A90CA23}"/>
              </a:ext>
            </a:extLst>
          </p:cNvPr>
          <p:cNvSpPr txBox="1"/>
          <p:nvPr/>
        </p:nvSpPr>
        <p:spPr>
          <a:xfrm>
            <a:off x="881270" y="3385928"/>
            <a:ext cx="2299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Labio Viperino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Cardiopatías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60324558-6788-4CAC-BC42-5FCCA4EB5410}"/>
              </a:ext>
            </a:extLst>
          </p:cNvPr>
          <p:cNvCxnSpPr/>
          <p:nvPr/>
        </p:nvCxnSpPr>
        <p:spPr>
          <a:xfrm>
            <a:off x="9915939" y="2095566"/>
            <a:ext cx="0" cy="11777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81A9CB2D-C46E-4D6A-AFAD-E8AA1066EFCD}"/>
              </a:ext>
            </a:extLst>
          </p:cNvPr>
          <p:cNvCxnSpPr>
            <a:cxnSpLocks/>
          </p:cNvCxnSpPr>
          <p:nvPr/>
        </p:nvCxnSpPr>
        <p:spPr>
          <a:xfrm>
            <a:off x="5956852" y="1130752"/>
            <a:ext cx="0" cy="83143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79138D6-F5D3-45F5-A5F0-69807F68CF62}"/>
              </a:ext>
            </a:extLst>
          </p:cNvPr>
          <p:cNvSpPr/>
          <p:nvPr/>
        </p:nvSpPr>
        <p:spPr>
          <a:xfrm>
            <a:off x="5074340" y="2066610"/>
            <a:ext cx="1748458" cy="46382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tx1"/>
                </a:solidFill>
              </a:rPr>
              <a:t>  Al nacimiento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A5F27FE2-27C7-43AA-B8CD-CA529A8602F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869" y="4144900"/>
            <a:ext cx="2668139" cy="1777769"/>
          </a:xfrm>
          <a:prstGeom prst="rect">
            <a:avLst/>
          </a:prstGeom>
          <a:noFill/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0AD0C44-564E-4479-983F-F6446740A3C0}"/>
              </a:ext>
            </a:extLst>
          </p:cNvPr>
          <p:cNvSpPr txBox="1"/>
          <p:nvPr/>
        </p:nvSpPr>
        <p:spPr>
          <a:xfrm>
            <a:off x="8494644" y="3385928"/>
            <a:ext cx="3041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El apego y las relaciones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Impulsividad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18F47F4C-BD33-4EB3-A536-94EF30D99B55}"/>
              </a:ext>
            </a:extLst>
          </p:cNvPr>
          <p:cNvCxnSpPr>
            <a:cxnSpLocks/>
          </p:cNvCxnSpPr>
          <p:nvPr/>
        </p:nvCxnSpPr>
        <p:spPr>
          <a:xfrm>
            <a:off x="5956852" y="2684426"/>
            <a:ext cx="0" cy="70150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1B5E92D-12BE-4021-AECF-DA51A602006D}"/>
              </a:ext>
            </a:extLst>
          </p:cNvPr>
          <p:cNvSpPr txBox="1"/>
          <p:nvPr/>
        </p:nvSpPr>
        <p:spPr>
          <a:xfrm>
            <a:off x="4784035" y="3539917"/>
            <a:ext cx="262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Bebe prematuro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Muerte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475DA099-B715-4CEF-81D4-EF312869818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30" y="4144900"/>
            <a:ext cx="2752090" cy="1777769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C310DCD-8744-4F88-828E-8ADF18A88D7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37" y="4391429"/>
            <a:ext cx="2796209" cy="142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209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630560-F0CF-4E59-89F2-59CB25965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07165"/>
            <a:ext cx="9603275" cy="846589"/>
          </a:xfrm>
        </p:spPr>
        <p:txBody>
          <a:bodyPr/>
          <a:lstStyle/>
          <a:p>
            <a:pPr algn="ctr"/>
            <a:r>
              <a:rPr lang="es-ES" dirty="0"/>
              <a:t>CONCLUSION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7DCF23-C507-4877-B5FA-725749726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27259"/>
          </a:xfrm>
        </p:spPr>
        <p:txBody>
          <a:bodyPr/>
          <a:lstStyle/>
          <a:p>
            <a:endParaRPr lang="es-ES" dirty="0"/>
          </a:p>
          <a:p>
            <a:r>
              <a:rPr lang="es-ES" dirty="0"/>
              <a:t>Red de Apoyos</a:t>
            </a:r>
          </a:p>
          <a:p>
            <a:r>
              <a:rPr lang="es-ES" dirty="0"/>
              <a:t>Empoderar a las Migrantes</a:t>
            </a:r>
          </a:p>
          <a:p>
            <a:r>
              <a:rPr lang="es-ES" dirty="0"/>
              <a:t>Formar a los profesionales</a:t>
            </a:r>
          </a:p>
          <a:p>
            <a:r>
              <a:rPr lang="es-ES" dirty="0"/>
              <a:t>Acabar con los estereotipos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385D597-7AA1-4D03-BDC7-73B5AED64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149" y="1949621"/>
            <a:ext cx="2756452" cy="18478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82854C7-189E-4F78-A4EB-C3E298BAA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3969" y="4029361"/>
            <a:ext cx="2756452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84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6C0201-1E10-4030-A4A1-1F2D6F7A7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1" y="1815548"/>
            <a:ext cx="10034943" cy="4625009"/>
          </a:xfrm>
        </p:spPr>
        <p:txBody>
          <a:bodyPr>
            <a:normAutofit/>
          </a:bodyPr>
          <a:lstStyle/>
          <a:p>
            <a:r>
              <a:rPr lang="es-ES" sz="2400" dirty="0"/>
              <a:t>El 14% de la población en nuestro país son inmigrantes</a:t>
            </a:r>
          </a:p>
          <a:p>
            <a:r>
              <a:rPr lang="es-ES" sz="2400" dirty="0"/>
              <a:t>De 47 Millones de personas cerca de</a:t>
            </a:r>
          </a:p>
          <a:p>
            <a:pPr marL="0" indent="0">
              <a:buNone/>
            </a:pPr>
            <a:r>
              <a:rPr lang="es-ES" sz="2400" dirty="0"/>
              <a:t>7 Millones son de origen inmigrante o</a:t>
            </a:r>
          </a:p>
          <a:p>
            <a:pPr marL="0" indent="0">
              <a:buNone/>
            </a:pPr>
            <a:r>
              <a:rPr lang="es-ES" sz="2400" dirty="0"/>
              <a:t>Inmigrante.</a:t>
            </a:r>
          </a:p>
          <a:p>
            <a:r>
              <a:rPr lang="es-ES" sz="2400" dirty="0"/>
              <a:t>Provienen mayoritariamente:    </a:t>
            </a:r>
          </a:p>
          <a:p>
            <a:endParaRPr lang="es-ES" sz="2400" dirty="0"/>
          </a:p>
          <a:p>
            <a:endParaRPr lang="es-ES" sz="2400" dirty="0"/>
          </a:p>
          <a:p>
            <a:endParaRPr lang="es-ES" sz="2400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04945027-8EB6-4C54-AA0B-5D3EDC811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1097637"/>
            <a:ext cx="9603275" cy="949011"/>
          </a:xfrm>
        </p:spPr>
        <p:txBody>
          <a:bodyPr>
            <a:normAutofit/>
          </a:bodyPr>
          <a:lstStyle/>
          <a:p>
            <a:pPr algn="ctr"/>
            <a:r>
              <a:rPr lang="es-ES" sz="4000" dirty="0"/>
              <a:t>Estadísticas del ine</a:t>
            </a:r>
          </a:p>
        </p:txBody>
      </p:sp>
      <p:sp>
        <p:nvSpPr>
          <p:cNvPr id="6" name="Flecha: doblada hacia arriba 5">
            <a:extLst>
              <a:ext uri="{FF2B5EF4-FFF2-40B4-BE49-F238E27FC236}">
                <a16:creationId xmlns:a16="http://schemas.microsoft.com/office/drawing/2014/main" id="{213018D2-8DBE-42B9-94EF-531E035D401E}"/>
              </a:ext>
            </a:extLst>
          </p:cNvPr>
          <p:cNvSpPr/>
          <p:nvPr/>
        </p:nvSpPr>
        <p:spPr>
          <a:xfrm rot="5400000">
            <a:off x="2564632" y="4577146"/>
            <a:ext cx="949011" cy="956177"/>
          </a:xfrm>
          <a:prstGeom prst="bentUpArrow">
            <a:avLst>
              <a:gd name="adj1" fmla="val 13912"/>
              <a:gd name="adj2" fmla="val 1737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Abrir llave 6">
            <a:extLst>
              <a:ext uri="{FF2B5EF4-FFF2-40B4-BE49-F238E27FC236}">
                <a16:creationId xmlns:a16="http://schemas.microsoft.com/office/drawing/2014/main" id="{6A0748E1-0834-4251-8132-BB561D99952C}"/>
              </a:ext>
            </a:extLst>
          </p:cNvPr>
          <p:cNvSpPr/>
          <p:nvPr/>
        </p:nvSpPr>
        <p:spPr>
          <a:xfrm>
            <a:off x="3761442" y="4549109"/>
            <a:ext cx="742121" cy="1493882"/>
          </a:xfrm>
          <a:prstGeom prst="leftBrace">
            <a:avLst>
              <a:gd name="adj1" fmla="val 27977"/>
              <a:gd name="adj2" fmla="val 491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0E0F3AB-A2E4-4B17-934B-10FD38AEF1F1}"/>
              </a:ext>
            </a:extLst>
          </p:cNvPr>
          <p:cNvSpPr txBox="1"/>
          <p:nvPr/>
        </p:nvSpPr>
        <p:spPr>
          <a:xfrm>
            <a:off x="4310753" y="4634330"/>
            <a:ext cx="2226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América Latina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Norte de África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Europa del Este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Asia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0E44F69-B962-48A3-8028-0D441FBD7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643" y="2764559"/>
            <a:ext cx="4358662" cy="272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39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869039-D1FB-4C2F-BC76-B13C4846D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1272385"/>
            <a:ext cx="9603275" cy="494194"/>
          </a:xfrm>
        </p:spPr>
        <p:txBody>
          <a:bodyPr>
            <a:normAutofit/>
          </a:bodyPr>
          <a:lstStyle/>
          <a:p>
            <a:pPr algn="ctr"/>
            <a:r>
              <a:rPr lang="es-ES" sz="2800" dirty="0"/>
              <a:t>Fenómeno migratorio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FF8368-6504-42F4-960C-84C3E62CC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903378" cy="3854981"/>
          </a:xfrm>
        </p:spPr>
        <p:txBody>
          <a:bodyPr>
            <a:normAutofit/>
          </a:bodyPr>
          <a:lstStyle/>
          <a:p>
            <a:r>
              <a:rPr lang="es-ES" dirty="0"/>
              <a:t> Los movimientos migratorios han sido una constante a lo largo de la humanidad</a:t>
            </a:r>
          </a:p>
          <a:p>
            <a:r>
              <a:rPr lang="es-ES" dirty="0"/>
              <a:t>NACIONES UNIDAD en 2005 estimo que 1 de cada 35 personas residía en un país distinto al de su origen.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De carácter:        </a:t>
            </a:r>
          </a:p>
        </p:txBody>
      </p:sp>
      <p:sp>
        <p:nvSpPr>
          <p:cNvPr id="4" name="Abrir llave 3">
            <a:extLst>
              <a:ext uri="{FF2B5EF4-FFF2-40B4-BE49-F238E27FC236}">
                <a16:creationId xmlns:a16="http://schemas.microsoft.com/office/drawing/2014/main" id="{6AD42E5E-A921-4497-991F-181D58A4F064}"/>
              </a:ext>
            </a:extLst>
          </p:cNvPr>
          <p:cNvSpPr/>
          <p:nvPr/>
        </p:nvSpPr>
        <p:spPr>
          <a:xfrm>
            <a:off x="3154014" y="4077942"/>
            <a:ext cx="424070" cy="1600438"/>
          </a:xfrm>
          <a:prstGeom prst="leftBrace">
            <a:avLst>
              <a:gd name="adj1" fmla="val 6458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63D9401-329F-45F3-9E9F-53382A67BCA9}"/>
              </a:ext>
            </a:extLst>
          </p:cNvPr>
          <p:cNvSpPr txBox="1"/>
          <p:nvPr/>
        </p:nvSpPr>
        <p:spPr>
          <a:xfrm>
            <a:off x="3578084" y="4224593"/>
            <a:ext cx="246490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Económico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Político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Laboral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Ecológico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2C61F4E-4539-4B17-B483-80AA590FC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133" y="2267611"/>
            <a:ext cx="3505504" cy="331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08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20562E5-8C50-46CD-9AC5-65A07A9E2E36}"/>
              </a:ext>
            </a:extLst>
          </p:cNvPr>
          <p:cNvSpPr txBox="1"/>
          <p:nvPr/>
        </p:nvSpPr>
        <p:spPr>
          <a:xfrm>
            <a:off x="1119808" y="1156628"/>
            <a:ext cx="59010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Hablando de Genero                    52% de la migración mundial son mujeres frente a un 48% que son hombres</a:t>
            </a:r>
          </a:p>
          <a:p>
            <a:r>
              <a:rPr lang="es-ES" sz="2000" dirty="0"/>
              <a:t> </a:t>
            </a:r>
          </a:p>
          <a:p>
            <a:endParaRPr lang="es-ES" sz="2000" dirty="0"/>
          </a:p>
          <a:p>
            <a:r>
              <a:rPr lang="es-ES" sz="2000" dirty="0"/>
              <a:t>Este incremento de población inmigrante femenina tiene como consecuencia la aparición de necesidades en:</a:t>
            </a:r>
          </a:p>
          <a:p>
            <a:endParaRPr lang="es-ES" sz="2000" dirty="0"/>
          </a:p>
          <a:p>
            <a:endParaRPr lang="es-ES" sz="2000" dirty="0"/>
          </a:p>
          <a:p>
            <a:endParaRPr lang="es-ES" sz="2000" dirty="0"/>
          </a:p>
          <a:p>
            <a:r>
              <a:rPr lang="es-ES" sz="2000" dirty="0"/>
              <a:t>Atención sanitaria          salud sexual y reproductiva </a:t>
            </a:r>
          </a:p>
          <a:p>
            <a:endParaRPr lang="es-ES" sz="2000" dirty="0"/>
          </a:p>
          <a:p>
            <a:r>
              <a:rPr lang="es-ES" sz="2000" dirty="0"/>
              <a:t> </a:t>
            </a:r>
            <a:endParaRPr lang="es-ES" sz="2400" dirty="0"/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3A067576-604F-4142-8C78-A2FF4562C520}"/>
              </a:ext>
            </a:extLst>
          </p:cNvPr>
          <p:cNvCxnSpPr/>
          <p:nvPr/>
        </p:nvCxnSpPr>
        <p:spPr>
          <a:xfrm>
            <a:off x="3929774" y="1366819"/>
            <a:ext cx="97965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3B223377-4E86-46B3-9C13-B34077A05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460" y="1272209"/>
            <a:ext cx="4055165" cy="3735833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ABC12AB6-3822-4DD8-9C19-B0A3A0EED321}"/>
              </a:ext>
            </a:extLst>
          </p:cNvPr>
          <p:cNvCxnSpPr>
            <a:cxnSpLocks/>
          </p:cNvCxnSpPr>
          <p:nvPr/>
        </p:nvCxnSpPr>
        <p:spPr>
          <a:xfrm flipH="1">
            <a:off x="2202691" y="3565586"/>
            <a:ext cx="1434524" cy="75462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135CD96A-61FD-4D28-864F-5211A2372298}"/>
              </a:ext>
            </a:extLst>
          </p:cNvPr>
          <p:cNvSpPr/>
          <p:nvPr/>
        </p:nvSpPr>
        <p:spPr>
          <a:xfrm>
            <a:off x="1119809" y="4464702"/>
            <a:ext cx="1994454" cy="543339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783D8C6-96F7-4785-A611-AA66D16D0E7D}"/>
              </a:ext>
            </a:extLst>
          </p:cNvPr>
          <p:cNvSpPr/>
          <p:nvPr/>
        </p:nvSpPr>
        <p:spPr>
          <a:xfrm>
            <a:off x="3663721" y="4464701"/>
            <a:ext cx="2988869" cy="543339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1880E7F1-F048-468B-A0A1-A7E3B9E2B2C3}"/>
              </a:ext>
            </a:extLst>
          </p:cNvPr>
          <p:cNvCxnSpPr>
            <a:cxnSpLocks/>
          </p:cNvCxnSpPr>
          <p:nvPr/>
        </p:nvCxnSpPr>
        <p:spPr>
          <a:xfrm>
            <a:off x="3637215" y="3581400"/>
            <a:ext cx="1272209" cy="75462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66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9B2A113-9EDF-4E0C-A6F0-22CA916A2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17551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37957D2-EF93-498B-92E2-2056BDB83197}"/>
              </a:ext>
            </a:extLst>
          </p:cNvPr>
          <p:cNvSpPr txBox="1"/>
          <p:nvPr/>
        </p:nvSpPr>
        <p:spPr>
          <a:xfrm>
            <a:off x="3657600" y="5252183"/>
            <a:ext cx="5353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Desde el año 2001 creció la llegada de mujeres del sur de América y actualmente de la zona de África y Europa del este</a:t>
            </a:r>
          </a:p>
        </p:txBody>
      </p:sp>
    </p:spTree>
    <p:extLst>
      <p:ext uri="{BB962C8B-B14F-4D97-AF65-F5344CB8AC3E}">
        <p14:creationId xmlns:p14="http://schemas.microsoft.com/office/powerpoint/2010/main" val="4178625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BB37807-742C-4575-B0A1-361C17E0A69B}"/>
              </a:ext>
            </a:extLst>
          </p:cNvPr>
          <p:cNvSpPr/>
          <p:nvPr/>
        </p:nvSpPr>
        <p:spPr>
          <a:xfrm>
            <a:off x="2398643" y="331304"/>
            <a:ext cx="6705600" cy="55903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7EE3E10-1EE6-499C-8507-4420057BF233}"/>
              </a:ext>
            </a:extLst>
          </p:cNvPr>
          <p:cNvSpPr txBox="1"/>
          <p:nvPr/>
        </p:nvSpPr>
        <p:spPr>
          <a:xfrm>
            <a:off x="2531165" y="410765"/>
            <a:ext cx="6573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accent1"/>
                </a:solidFill>
              </a:rPr>
              <a:t>CAUSAS DE LA MIGRACION FEMENINA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369225C-DDF2-4FBC-83D7-B3031CF6BDB0}"/>
              </a:ext>
            </a:extLst>
          </p:cNvPr>
          <p:cNvSpPr txBox="1"/>
          <p:nvPr/>
        </p:nvSpPr>
        <p:spPr>
          <a:xfrm>
            <a:off x="1066794" y="1746308"/>
            <a:ext cx="1987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EN BUSCA DE UN TRABAJO</a:t>
            </a:r>
          </a:p>
        </p:txBody>
      </p:sp>
      <p:sp>
        <p:nvSpPr>
          <p:cNvPr id="6" name="Globo: flecha hacia arriba 5">
            <a:extLst>
              <a:ext uri="{FF2B5EF4-FFF2-40B4-BE49-F238E27FC236}">
                <a16:creationId xmlns:a16="http://schemas.microsoft.com/office/drawing/2014/main" id="{B351369E-2EBC-420E-B51E-F7FCFBA771DD}"/>
              </a:ext>
            </a:extLst>
          </p:cNvPr>
          <p:cNvSpPr/>
          <p:nvPr/>
        </p:nvSpPr>
        <p:spPr>
          <a:xfrm rot="5400000">
            <a:off x="1971168" y="717566"/>
            <a:ext cx="938464" cy="2747211"/>
          </a:xfrm>
          <a:prstGeom prst="upArrowCallou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Globo: flecha hacia arriba 6">
            <a:extLst>
              <a:ext uri="{FF2B5EF4-FFF2-40B4-BE49-F238E27FC236}">
                <a16:creationId xmlns:a16="http://schemas.microsoft.com/office/drawing/2014/main" id="{BD6C14C6-E0FB-4243-9D54-F75D6E0E5E46}"/>
              </a:ext>
            </a:extLst>
          </p:cNvPr>
          <p:cNvSpPr/>
          <p:nvPr/>
        </p:nvSpPr>
        <p:spPr>
          <a:xfrm rot="5400000">
            <a:off x="1971168" y="2247883"/>
            <a:ext cx="938464" cy="2747211"/>
          </a:xfrm>
          <a:prstGeom prst="upArrowCallou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Globo: flecha hacia arriba 7">
            <a:extLst>
              <a:ext uri="{FF2B5EF4-FFF2-40B4-BE49-F238E27FC236}">
                <a16:creationId xmlns:a16="http://schemas.microsoft.com/office/drawing/2014/main" id="{1627F728-9C69-4AE7-B3AB-2C137637C4DF}"/>
              </a:ext>
            </a:extLst>
          </p:cNvPr>
          <p:cNvSpPr/>
          <p:nvPr/>
        </p:nvSpPr>
        <p:spPr>
          <a:xfrm rot="5400000">
            <a:off x="1971168" y="3862456"/>
            <a:ext cx="938464" cy="2747211"/>
          </a:xfrm>
          <a:prstGeom prst="upArrowCallou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1D06F49-89CF-4CEC-952C-0376E958CCD4}"/>
              </a:ext>
            </a:extLst>
          </p:cNvPr>
          <p:cNvSpPr txBox="1"/>
          <p:nvPr/>
        </p:nvSpPr>
        <p:spPr>
          <a:xfrm>
            <a:off x="1157030" y="3167390"/>
            <a:ext cx="3022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HUYENDO</a:t>
            </a:r>
          </a:p>
          <a:p>
            <a:r>
              <a:rPr lang="es-ES" dirty="0"/>
              <a:t>DE LA GUERRA</a:t>
            </a:r>
          </a:p>
          <a:p>
            <a:r>
              <a:rPr lang="es-ES" dirty="0"/>
              <a:t>Y EL HAMBRE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5D73E02-D090-42D3-B3BE-CC97CED553E3}"/>
              </a:ext>
            </a:extLst>
          </p:cNvPr>
          <p:cNvSpPr txBox="1"/>
          <p:nvPr/>
        </p:nvSpPr>
        <p:spPr>
          <a:xfrm>
            <a:off x="1157030" y="4912895"/>
            <a:ext cx="2566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VIOLENCIA </a:t>
            </a:r>
          </a:p>
          <a:p>
            <a:r>
              <a:rPr lang="es-ES" dirty="0"/>
              <a:t>DOMESTICA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FF558A0-A223-4F3A-AEBF-1E2274C64ABF}"/>
              </a:ext>
            </a:extLst>
          </p:cNvPr>
          <p:cNvSpPr txBox="1"/>
          <p:nvPr/>
        </p:nvSpPr>
        <p:spPr>
          <a:xfrm>
            <a:off x="3887068" y="1869418"/>
            <a:ext cx="5433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Salen con un contrato o van en busca de el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AA01BB2-18BA-4657-9557-FA6410EEC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0808" y="1293152"/>
            <a:ext cx="2867854" cy="148424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0D2D495-0B78-45F8-9603-920CC48CD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0808" y="2888973"/>
            <a:ext cx="2867854" cy="1484243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7660AF57-4C5B-48CE-88E3-A1A19A089302}"/>
              </a:ext>
            </a:extLst>
          </p:cNvPr>
          <p:cNvSpPr txBox="1"/>
          <p:nvPr/>
        </p:nvSpPr>
        <p:spPr>
          <a:xfrm>
            <a:off x="3887068" y="3429000"/>
            <a:ext cx="4618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Debido a los interés políticos o terroristas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EE98069-A298-494F-A6FF-E7A77F560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0808" y="4517409"/>
            <a:ext cx="2867854" cy="1527422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7D7AAF22-D41E-4840-B7F5-18A91A9F95C2}"/>
              </a:ext>
            </a:extLst>
          </p:cNvPr>
          <p:cNvSpPr txBox="1"/>
          <p:nvPr/>
        </p:nvSpPr>
        <p:spPr>
          <a:xfrm>
            <a:off x="3904242" y="5028439"/>
            <a:ext cx="4490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A causa del sometimiento que tienen</a:t>
            </a:r>
          </a:p>
        </p:txBody>
      </p:sp>
    </p:spTree>
    <p:extLst>
      <p:ext uri="{BB962C8B-B14F-4D97-AF65-F5344CB8AC3E}">
        <p14:creationId xmlns:p14="http://schemas.microsoft.com/office/powerpoint/2010/main" val="1382387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C74517-6DE8-4ED1-BA64-7C8276E86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s-ES" sz="4000" dirty="0"/>
              <a:t>Duelo migratorio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198AF8D-059D-4D13-898E-5745232338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9299" y="2138288"/>
            <a:ext cx="5922498" cy="3601329"/>
          </a:xfrm>
        </p:spPr>
      </p:pic>
    </p:spTree>
    <p:extLst>
      <p:ext uri="{BB962C8B-B14F-4D97-AF65-F5344CB8AC3E}">
        <p14:creationId xmlns:p14="http://schemas.microsoft.com/office/powerpoint/2010/main" val="948517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05D107E-153F-4811-B0B7-0A084647CFA1}"/>
              </a:ext>
            </a:extLst>
          </p:cNvPr>
          <p:cNvSpPr txBox="1"/>
          <p:nvPr/>
        </p:nvSpPr>
        <p:spPr>
          <a:xfrm>
            <a:off x="675857" y="331303"/>
            <a:ext cx="11264347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     EL DUELO MIGRATORIO                          Uno de los fenómenos que más desestabilizan la vida de las personas</a:t>
            </a:r>
          </a:p>
          <a:p>
            <a:r>
              <a:rPr lang="es-ES" dirty="0"/>
              <a:t>     </a:t>
            </a:r>
            <a:r>
              <a:rPr lang="es-ES" i="1" dirty="0"/>
              <a:t>El duelo migratorio se entiende como el proceso de adaptación psico-social que vive una persona que decide cambiar de residencia a otro país y que vive una pérdida material y simbólica de todo aquello relacionado con su país de origen.</a:t>
            </a:r>
            <a:endParaRPr lang="es-ES" dirty="0"/>
          </a:p>
          <a:p>
            <a:r>
              <a:rPr lang="es-ES" dirty="0"/>
              <a:t>  </a:t>
            </a:r>
          </a:p>
          <a:p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</a:t>
            </a:r>
          </a:p>
          <a:p>
            <a:pPr algn="r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</a:t>
            </a:r>
          </a:p>
          <a:p>
            <a:endParaRPr lang="es-ES" dirty="0"/>
          </a:p>
          <a:p>
            <a:endParaRPr lang="es-ES" dirty="0"/>
          </a:p>
          <a:p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s-ES" sz="2000" dirty="0"/>
              <a:t>Nostalgia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s-ES" sz="2000" dirty="0"/>
              <a:t>Preocupación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s-ES" sz="2000" dirty="0"/>
              <a:t>Soledad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s-ES" sz="2000" dirty="0"/>
              <a:t>Miedo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s-ES" sz="2000" dirty="0"/>
              <a:t>Temor a la perdida de </a:t>
            </a:r>
          </a:p>
          <a:p>
            <a:pPr lvl="3"/>
            <a:r>
              <a:rPr lang="es-ES" sz="2000" dirty="0"/>
              <a:t>     identidad</a:t>
            </a:r>
          </a:p>
          <a:p>
            <a:endParaRPr lang="es-ES" dirty="0"/>
          </a:p>
          <a:p>
            <a:r>
              <a:rPr lang="es-ES" dirty="0">
                <a:hlinkClick r:id="rId2"/>
              </a:rPr>
              <a:t>https://youtu.be/Z26TpAN3ke4 </a:t>
            </a:r>
            <a:endParaRPr lang="es-ES" dirty="0"/>
          </a:p>
          <a:p>
            <a:endParaRPr lang="es-ES" dirty="0"/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46B7F009-A39C-46CB-8DAC-D5CB957D5B24}"/>
              </a:ext>
            </a:extLst>
          </p:cNvPr>
          <p:cNvCxnSpPr/>
          <p:nvPr/>
        </p:nvCxnSpPr>
        <p:spPr>
          <a:xfrm>
            <a:off x="3697357" y="556591"/>
            <a:ext cx="144448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931BB3EA-AF34-40D3-8D37-9AF5F7443B23}"/>
              </a:ext>
            </a:extLst>
          </p:cNvPr>
          <p:cNvCxnSpPr>
            <a:cxnSpLocks/>
          </p:cNvCxnSpPr>
          <p:nvPr/>
        </p:nvCxnSpPr>
        <p:spPr>
          <a:xfrm>
            <a:off x="8522367" y="2828681"/>
            <a:ext cx="0" cy="6819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0D140D2-CBF1-4D36-A9F7-1F06545E9932}"/>
              </a:ext>
            </a:extLst>
          </p:cNvPr>
          <p:cNvSpPr/>
          <p:nvPr/>
        </p:nvSpPr>
        <p:spPr>
          <a:xfrm>
            <a:off x="675857" y="331303"/>
            <a:ext cx="10999301" cy="99391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67B21C4-AEAD-4800-B7A0-E43839447762}"/>
              </a:ext>
            </a:extLst>
          </p:cNvPr>
          <p:cNvSpPr txBox="1"/>
          <p:nvPr/>
        </p:nvSpPr>
        <p:spPr>
          <a:xfrm>
            <a:off x="7184864" y="2182350"/>
            <a:ext cx="2947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CONSECUENCIAS DE UN DUELO NO RESUELTO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D647B27-9BDE-42CA-A0D7-3121C8E3AF2E}"/>
              </a:ext>
            </a:extLst>
          </p:cNvPr>
          <p:cNvSpPr txBox="1"/>
          <p:nvPr/>
        </p:nvSpPr>
        <p:spPr>
          <a:xfrm>
            <a:off x="2562771" y="2231164"/>
            <a:ext cx="1367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SINTOMAS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74936522-F330-4829-AF25-96CCE5988E46}"/>
              </a:ext>
            </a:extLst>
          </p:cNvPr>
          <p:cNvCxnSpPr>
            <a:cxnSpLocks/>
          </p:cNvCxnSpPr>
          <p:nvPr/>
        </p:nvCxnSpPr>
        <p:spPr>
          <a:xfrm>
            <a:off x="3156285" y="2651578"/>
            <a:ext cx="0" cy="6819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>
            <a:extLst>
              <a:ext uri="{FF2B5EF4-FFF2-40B4-BE49-F238E27FC236}">
                <a16:creationId xmlns:a16="http://schemas.microsoft.com/office/drawing/2014/main" id="{D7E412A4-F46B-462A-81F6-2DDB91334632}"/>
              </a:ext>
            </a:extLst>
          </p:cNvPr>
          <p:cNvSpPr/>
          <p:nvPr/>
        </p:nvSpPr>
        <p:spPr>
          <a:xfrm>
            <a:off x="2486528" y="2182350"/>
            <a:ext cx="1540041" cy="46696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1E37148-605F-429B-A9E0-B860DF795CE6}"/>
              </a:ext>
            </a:extLst>
          </p:cNvPr>
          <p:cNvSpPr/>
          <p:nvPr/>
        </p:nvSpPr>
        <p:spPr>
          <a:xfrm>
            <a:off x="7184864" y="2120401"/>
            <a:ext cx="2801270" cy="70828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CB52910-886F-44AA-B600-0BBE9D93005F}"/>
              </a:ext>
            </a:extLst>
          </p:cNvPr>
          <p:cNvSpPr txBox="1"/>
          <p:nvPr/>
        </p:nvSpPr>
        <p:spPr>
          <a:xfrm>
            <a:off x="7184864" y="3724270"/>
            <a:ext cx="29477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Duelo patológico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Depresión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Estrés postraumático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Diferentes trastornos de ansiedad.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9BD59E5C-9C0E-42FB-A707-525A39220C37}"/>
              </a:ext>
            </a:extLst>
          </p:cNvPr>
          <p:cNvSpPr/>
          <p:nvPr/>
        </p:nvSpPr>
        <p:spPr>
          <a:xfrm>
            <a:off x="1533765" y="3724270"/>
            <a:ext cx="3445565" cy="206733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564826D-DEF7-42A3-BE68-746DFF566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856" y="3709336"/>
            <a:ext cx="3475021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47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6F8867-59F1-4906-A98D-488DAD138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782053"/>
            <a:ext cx="9603275" cy="528744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sz="4000" dirty="0"/>
              <a:t>DUELO DE MATERNIDAD</a:t>
            </a:r>
          </a:p>
          <a:p>
            <a:pPr marL="0" indent="0">
              <a:buNone/>
            </a:pPr>
            <a:endParaRPr lang="es-ES" sz="1600" dirty="0"/>
          </a:p>
          <a:p>
            <a:endParaRPr lang="es-ES" sz="1800" dirty="0"/>
          </a:p>
          <a:p>
            <a:pPr marL="0" indent="0" algn="ctr">
              <a:buNone/>
            </a:pPr>
            <a:r>
              <a:rPr lang="es-ES" sz="1800" dirty="0"/>
              <a:t>SE SUFRE LA PERDIDA DE AQUELLO QUE ERAS Y NUNCA VOLVERÁS A SER</a:t>
            </a:r>
          </a:p>
          <a:p>
            <a:endParaRPr lang="es-ES" sz="1800" dirty="0"/>
          </a:p>
          <a:p>
            <a:r>
              <a:rPr lang="es-ES" dirty="0"/>
              <a:t>El embarazo es un proceso fisiológico y mental </a:t>
            </a:r>
          </a:p>
          <a:p>
            <a:pPr marL="0" indent="0">
              <a:buNone/>
            </a:pPr>
            <a:r>
              <a:rPr lang="es-ES" sz="1800" dirty="0"/>
              <a:t>muy solitario. </a:t>
            </a:r>
          </a:p>
          <a:p>
            <a:r>
              <a:rPr lang="es-ES" sz="1800" dirty="0"/>
              <a:t>Los cambios corporales </a:t>
            </a:r>
          </a:p>
          <a:p>
            <a:r>
              <a:rPr lang="es-ES" sz="1800" dirty="0"/>
              <a:t>Cambios hormonales pueden resultar </a:t>
            </a:r>
          </a:p>
          <a:p>
            <a:pPr marL="0" indent="0">
              <a:buNone/>
            </a:pPr>
            <a:r>
              <a:rPr lang="es-ES" sz="1800" dirty="0"/>
              <a:t>verdaderamente agotadores. </a:t>
            </a:r>
          </a:p>
          <a:p>
            <a:r>
              <a:rPr lang="es-ES" sz="1800" dirty="0"/>
              <a:t>Depresión postparto</a:t>
            </a:r>
          </a:p>
          <a:p>
            <a:pPr marL="0" indent="0">
              <a:buNone/>
            </a:pPr>
            <a:endParaRPr lang="es-ES" sz="16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B5B2131-9C02-4F3A-9812-08FB731BB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643" y="3260033"/>
            <a:ext cx="4084211" cy="2585091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1F5A7B3-F82B-4A4F-A6C2-6885D959D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191" y="3150653"/>
            <a:ext cx="5451426" cy="291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31643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538</Words>
  <Application>Microsoft Office PowerPoint</Application>
  <PresentationFormat>Panorámica</PresentationFormat>
  <Paragraphs>112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Calibri</vt:lpstr>
      <vt:lpstr>Georgia Pro Black</vt:lpstr>
      <vt:lpstr>Gill Sans MT</vt:lpstr>
      <vt:lpstr>Ravie</vt:lpstr>
      <vt:lpstr>Symbol</vt:lpstr>
      <vt:lpstr>Galería</vt:lpstr>
      <vt:lpstr>Echando raíces… echando de menos…</vt:lpstr>
      <vt:lpstr>Estadísticas del ine</vt:lpstr>
      <vt:lpstr>Fenómeno migratorio</vt:lpstr>
      <vt:lpstr>Presentación de PowerPoint</vt:lpstr>
      <vt:lpstr>Presentación de PowerPoint</vt:lpstr>
      <vt:lpstr>Presentación de PowerPoint</vt:lpstr>
      <vt:lpstr>Duelo migratorio</vt:lpstr>
      <vt:lpstr>Presentación de PowerPoint</vt:lpstr>
      <vt:lpstr>Presentación de PowerPoint</vt:lpstr>
      <vt:lpstr>MATERNIDAD FUERA DEL PAIS DE ORIGEN</vt:lpstr>
      <vt:lpstr>Presentación de PowerPoint</vt:lpstr>
      <vt:lpstr>Presentación de PowerPoint</vt:lpstr>
      <vt:lpstr>Presentación de PowerPoint</vt:lpstr>
      <vt:lpstr>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Echando raíces… echando de menos…</dc:title>
  <dc:creator>zuriñe mujika</dc:creator>
  <cp:lastModifiedBy>zuriñe mujika</cp:lastModifiedBy>
  <cp:revision>79</cp:revision>
  <dcterms:created xsi:type="dcterms:W3CDTF">2019-03-30T19:39:12Z</dcterms:created>
  <dcterms:modified xsi:type="dcterms:W3CDTF">2019-05-09T18:22:16Z</dcterms:modified>
</cp:coreProperties>
</file>