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604253b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1604253b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1604253b2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1604253b2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604253b2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604253b2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604253b2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1604253b2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1604253b2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1604253b2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1604253b2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1604253b2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1604253b2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1604253b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160db43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160db43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7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www.eitb.eus/es/television/videos/detalle/4448794/video-entrevista-nahiane-nina-transexual-ahora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transexualia.org/" TargetMode="External"/><Relationship Id="rId4" Type="http://schemas.openxmlformats.org/officeDocument/2006/relationships/hyperlink" Target="http://www.fundaciondaniela.org/" TargetMode="External"/><Relationship Id="rId5" Type="http://schemas.openxmlformats.org/officeDocument/2006/relationships/hyperlink" Target="https://chrysallis.org.es/" TargetMode="External"/><Relationship Id="rId6" Type="http://schemas.openxmlformats.org/officeDocument/2006/relationships/hyperlink" Target="mailto:euskadi@chrysallis.org.es" TargetMode="External"/><Relationship Id="rId7" Type="http://schemas.openxmlformats.org/officeDocument/2006/relationships/hyperlink" Target="http://www.euskadi.eus/web01-s2enple/es/contenidos/informacion/tienes_dudas/es_transexu/transexualidad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24202" y="267450"/>
            <a:ext cx="6071100" cy="84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TRANSEXUALIDAD</a:t>
            </a:r>
            <a:endParaRPr b="1"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400" y="1950500"/>
            <a:ext cx="2444125" cy="26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00" y="2364151"/>
            <a:ext cx="3992900" cy="22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2117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DIMENSIONES EN LA SEXUALIDAD HUMANA</a:t>
            </a:r>
            <a:endParaRPr/>
          </a:p>
        </p:txBody>
      </p:sp>
      <p:cxnSp>
        <p:nvCxnSpPr>
          <p:cNvPr id="93" name="Google Shape;93;p14"/>
          <p:cNvCxnSpPr/>
          <p:nvPr/>
        </p:nvCxnSpPr>
        <p:spPr>
          <a:xfrm flipH="1">
            <a:off x="1499800" y="1177425"/>
            <a:ext cx="2825700" cy="10659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p14"/>
          <p:cNvSpPr txBox="1"/>
          <p:nvPr/>
        </p:nvSpPr>
        <p:spPr>
          <a:xfrm>
            <a:off x="384200" y="2342450"/>
            <a:ext cx="17601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Roboto"/>
                <a:ea typeface="Roboto"/>
                <a:cs typeface="Roboto"/>
                <a:sym typeface="Roboto"/>
              </a:rPr>
              <a:t>SEXO GENITAL: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s" sz="1600">
                <a:latin typeface="Roboto"/>
                <a:ea typeface="Roboto"/>
                <a:cs typeface="Roboto"/>
                <a:sym typeface="Roboto"/>
              </a:rPr>
              <a:t>XY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s" sz="1600">
                <a:latin typeface="Roboto"/>
                <a:ea typeface="Roboto"/>
                <a:cs typeface="Roboto"/>
                <a:sym typeface="Roboto"/>
              </a:rPr>
              <a:t>XX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s" sz="1600">
                <a:latin typeface="Roboto"/>
                <a:ea typeface="Roboto"/>
                <a:cs typeface="Roboto"/>
                <a:sym typeface="Roboto"/>
              </a:rPr>
              <a:t>XY - XX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" name="Google Shape;95;p14"/>
          <p:cNvCxnSpPr/>
          <p:nvPr/>
        </p:nvCxnSpPr>
        <p:spPr>
          <a:xfrm flipH="1">
            <a:off x="4229700" y="1166525"/>
            <a:ext cx="106800" cy="11154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" name="Google Shape;96;p14"/>
          <p:cNvSpPr txBox="1"/>
          <p:nvPr/>
        </p:nvSpPr>
        <p:spPr>
          <a:xfrm>
            <a:off x="2756325" y="2342450"/>
            <a:ext cx="29496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Roboto"/>
                <a:ea typeface="Roboto"/>
                <a:cs typeface="Roboto"/>
                <a:sym typeface="Roboto"/>
              </a:rPr>
              <a:t>IDENTIDAD DE </a:t>
            </a:r>
            <a:r>
              <a:rPr b="1" lang="es" sz="1600">
                <a:latin typeface="Roboto"/>
                <a:ea typeface="Roboto"/>
                <a:cs typeface="Roboto"/>
                <a:sym typeface="Roboto"/>
              </a:rPr>
              <a:t>GÉNERO: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s" sz="1600">
                <a:latin typeface="Roboto"/>
                <a:ea typeface="Roboto"/>
                <a:cs typeface="Roboto"/>
                <a:sym typeface="Roboto"/>
              </a:rPr>
              <a:t>XY = XY → Cisgénero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s" sz="1600">
                <a:latin typeface="Roboto"/>
                <a:ea typeface="Roboto"/>
                <a:cs typeface="Roboto"/>
                <a:sym typeface="Roboto"/>
              </a:rPr>
              <a:t>XY = XX → Transgenero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s" sz="16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" name="Google Shape;97;p14"/>
          <p:cNvCxnSpPr/>
          <p:nvPr/>
        </p:nvCxnSpPr>
        <p:spPr>
          <a:xfrm>
            <a:off x="4350275" y="1177425"/>
            <a:ext cx="2997900" cy="1079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4"/>
          <p:cNvSpPr txBox="1"/>
          <p:nvPr/>
        </p:nvSpPr>
        <p:spPr>
          <a:xfrm>
            <a:off x="5775600" y="2342325"/>
            <a:ext cx="32844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Roboto"/>
                <a:ea typeface="Roboto"/>
                <a:cs typeface="Roboto"/>
                <a:sym typeface="Roboto"/>
              </a:rPr>
              <a:t>ORIENTACIÓN</a:t>
            </a:r>
            <a:r>
              <a:rPr b="1" lang="es" sz="1600">
                <a:latin typeface="Roboto"/>
                <a:ea typeface="Roboto"/>
                <a:cs typeface="Roboto"/>
                <a:sym typeface="Roboto"/>
              </a:rPr>
              <a:t> SOCIO-AFECTIVA: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s" sz="1600">
                <a:latin typeface="Roboto"/>
                <a:ea typeface="Roboto"/>
                <a:cs typeface="Roboto"/>
                <a:sym typeface="Roboto"/>
              </a:rPr>
              <a:t>Homosexual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s" sz="1600">
                <a:latin typeface="Roboto"/>
                <a:ea typeface="Roboto"/>
                <a:cs typeface="Roboto"/>
                <a:sym typeface="Roboto"/>
              </a:rPr>
              <a:t>Heterosexual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</a:pPr>
            <a:r>
              <a:rPr lang="es" sz="1600">
                <a:latin typeface="Roboto"/>
                <a:ea typeface="Roboto"/>
                <a:cs typeface="Roboto"/>
                <a:sym typeface="Roboto"/>
              </a:rPr>
              <a:t>Bisexual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" name="Google Shape;99;p14"/>
          <p:cNvCxnSpPr>
            <a:stCxn id="94" idx="2"/>
          </p:cNvCxnSpPr>
          <p:nvPr/>
        </p:nvCxnSpPr>
        <p:spPr>
          <a:xfrm flipH="1" rot="-5400000">
            <a:off x="1293800" y="3351200"/>
            <a:ext cx="820800" cy="879900"/>
          </a:xfrm>
          <a:prstGeom prst="bentConnector2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14"/>
          <p:cNvSpPr txBox="1"/>
          <p:nvPr/>
        </p:nvSpPr>
        <p:spPr>
          <a:xfrm>
            <a:off x="2144300" y="3904075"/>
            <a:ext cx="30930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latin typeface="Roboto"/>
                <a:ea typeface="Roboto"/>
                <a:cs typeface="Roboto"/>
                <a:sym typeface="Roboto"/>
              </a:rPr>
              <a:t>INTERSEXUALIDAD 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577300" cy="49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837550" y="638250"/>
            <a:ext cx="3160500" cy="23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Roboto"/>
                <a:ea typeface="Roboto"/>
                <a:cs typeface="Roboto"/>
                <a:sym typeface="Roboto"/>
              </a:rPr>
              <a:t>TENGAMOS 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Roboto"/>
                <a:ea typeface="Roboto"/>
                <a:cs typeface="Roboto"/>
                <a:sym typeface="Roboto"/>
              </a:rPr>
              <a:t>CLARA  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latin typeface="Roboto"/>
                <a:ea typeface="Roboto"/>
                <a:cs typeface="Roboto"/>
                <a:sym typeface="Roboto"/>
              </a:rPr>
              <a:t>CIERTA </a:t>
            </a:r>
            <a:r>
              <a:rPr b="1" lang="es" sz="3000">
                <a:latin typeface="Roboto"/>
                <a:ea typeface="Roboto"/>
                <a:cs typeface="Roboto"/>
                <a:sym typeface="Roboto"/>
              </a:rPr>
              <a:t>TERMINOLOGÍA</a:t>
            </a:r>
            <a:r>
              <a:rPr b="1" lang="es" sz="3000"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311700" y="809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TRANSEXUALIDAD</a:t>
            </a:r>
            <a:r>
              <a:rPr b="1" lang="es"/>
              <a:t> EN EL </a:t>
            </a:r>
            <a:r>
              <a:rPr b="1" lang="es"/>
              <a:t>PAÍS</a:t>
            </a:r>
            <a:r>
              <a:rPr b="1" lang="es"/>
              <a:t> VASCO </a:t>
            </a:r>
            <a:endParaRPr b="1"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2856" l="18167" r="16056" t="0"/>
          <a:stretch/>
        </p:blipFill>
        <p:spPr>
          <a:xfrm>
            <a:off x="86750" y="710725"/>
            <a:ext cx="3309200" cy="40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b="0" l="0" r="48315" t="0"/>
          <a:stretch/>
        </p:blipFill>
        <p:spPr>
          <a:xfrm>
            <a:off x="3468975" y="710725"/>
            <a:ext cx="2784950" cy="77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ía Transexualidad Gobierno Vasco" id="114" name="Google Shape;114;p16"/>
          <p:cNvPicPr preferRelativeResize="0"/>
          <p:nvPr/>
        </p:nvPicPr>
        <p:blipFill rotWithShape="1">
          <a:blip r:embed="rId5">
            <a:alphaModFix/>
          </a:blip>
          <a:srcRect b="0" l="0" r="47509" t="0"/>
          <a:stretch/>
        </p:blipFill>
        <p:spPr>
          <a:xfrm>
            <a:off x="3468963" y="1512038"/>
            <a:ext cx="3214749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ia transexualidad Gobierno Vasco" id="115" name="Google Shape;115;p16"/>
          <p:cNvPicPr preferRelativeResize="0"/>
          <p:nvPr/>
        </p:nvPicPr>
        <p:blipFill rotWithShape="1">
          <a:blip r:embed="rId6">
            <a:alphaModFix/>
          </a:blip>
          <a:srcRect b="0" l="0" r="37624" t="0"/>
          <a:stretch/>
        </p:blipFill>
        <p:spPr>
          <a:xfrm>
            <a:off x="3468975" y="2175150"/>
            <a:ext cx="3820126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ía Transexualidad Gobierno Vasco" id="116" name="Google Shape;116;p16"/>
          <p:cNvPicPr preferRelativeResize="0"/>
          <p:nvPr/>
        </p:nvPicPr>
        <p:blipFill rotWithShape="1">
          <a:blip r:embed="rId7">
            <a:alphaModFix/>
          </a:blip>
          <a:srcRect b="0" l="0" r="41127" t="0"/>
          <a:stretch/>
        </p:blipFill>
        <p:spPr>
          <a:xfrm>
            <a:off x="3468975" y="2794275"/>
            <a:ext cx="36057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ía transexualidad Gobierno Vasco" id="117" name="Google Shape;117;p16"/>
          <p:cNvPicPr preferRelativeResize="0"/>
          <p:nvPr/>
        </p:nvPicPr>
        <p:blipFill rotWithShape="1">
          <a:blip r:embed="rId8">
            <a:alphaModFix/>
          </a:blip>
          <a:srcRect b="0" l="0" r="48673" t="0"/>
          <a:stretch/>
        </p:blipFill>
        <p:spPr>
          <a:xfrm>
            <a:off x="3468975" y="3413400"/>
            <a:ext cx="3143474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ía transexualidad Gobierno Vasco" id="118" name="Google Shape;118;p16"/>
          <p:cNvPicPr preferRelativeResize="0"/>
          <p:nvPr/>
        </p:nvPicPr>
        <p:blipFill rotWithShape="1">
          <a:blip r:embed="rId9">
            <a:alphaModFix/>
          </a:blip>
          <a:srcRect b="0" l="0" r="39224" t="0"/>
          <a:stretch/>
        </p:blipFill>
        <p:spPr>
          <a:xfrm>
            <a:off x="3468975" y="4120500"/>
            <a:ext cx="372232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DOCUMENTACIÓN</a:t>
            </a:r>
            <a:r>
              <a:rPr b="1" lang="es"/>
              <a:t> PARA TRANSEXUALES</a:t>
            </a:r>
            <a:endParaRPr b="1"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311700" y="1090675"/>
            <a:ext cx="8520600" cy="3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10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Arial"/>
              <a:buChar char="●"/>
            </a:pPr>
            <a:r>
              <a:rPr lang="es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 facilita el cambio de nombre en el DNI de las personas transexuales.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Arial"/>
              <a:buChar char="●"/>
            </a:pPr>
            <a:r>
              <a:rPr lang="es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 Gobierno Vasco emite documentación administrativa que permite a la personas transexuales ser tratadas de acuerdo a su identidad de género.</a:t>
            </a:r>
            <a:endParaRPr>
              <a:solidFill>
                <a:srgbClr val="1A1A1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1104925" y="248875"/>
            <a:ext cx="4162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EL CAMBIO DE SEXO </a:t>
            </a:r>
            <a:endParaRPr b="1"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50" y="856675"/>
            <a:ext cx="5320400" cy="39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25" y="239125"/>
            <a:ext cx="6304875" cy="35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409000" y="3842200"/>
            <a:ext cx="6085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s" sz="1800" u="sng">
                <a:solidFill>
                  <a:srgbClr val="1155CC"/>
                </a:solidFill>
                <a:highlight>
                  <a:srgbClr val="FFFFFF"/>
                </a:highlight>
                <a:hlinkClick r:id="rId4"/>
              </a:rPr>
              <a:t>https://www.eitb.eus/es/television/videos/detalle/4448794/video-entrevista-nahiane-nina-transexual-ahora/</a:t>
            </a:r>
            <a:r>
              <a:rPr lang="es" sz="1800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1497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ASOCIACIONES </a:t>
            </a:r>
            <a:endParaRPr b="1"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224950" y="757525"/>
            <a:ext cx="8520600" cy="42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TRANSEXUALIA  </a:t>
            </a:r>
            <a:endParaRPr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http://transexualia.org/</a:t>
            </a:r>
            <a:r>
              <a:rPr lang="es" sz="1600"/>
              <a:t> (Bravo Murillo, 4, Bajo 28015 Madrid) TELFONO: 616601510</a:t>
            </a:r>
            <a:endParaRPr sz="1600"/>
          </a:p>
          <a:p>
            <a:pPr indent="-3302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FUNDACIÓN</a:t>
            </a:r>
            <a:r>
              <a:rPr lang="es" sz="1600"/>
              <a:t> DANIELA</a:t>
            </a:r>
            <a:endParaRPr sz="1600"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http://www.fundaciondaniela.org/</a:t>
            </a:r>
            <a:endParaRPr sz="1600"/>
          </a:p>
          <a:p>
            <a:pPr indent="-3302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CHRYSALLIS</a:t>
            </a:r>
            <a:endParaRPr sz="1600"/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https://chrysallis.org.es/</a:t>
            </a:r>
            <a:r>
              <a:rPr lang="es" sz="1600"/>
              <a:t>  </a:t>
            </a:r>
            <a:r>
              <a:rPr lang="es" sz="16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euskadi@chrysallis.org.es</a:t>
            </a:r>
            <a:endParaRPr sz="16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1600"/>
              <a:buFont typeface="Arial"/>
              <a:buChar char="●"/>
            </a:pPr>
            <a:r>
              <a:rPr lang="es" sz="16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NAIZEN </a:t>
            </a:r>
            <a:endParaRPr sz="16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4A4A4A"/>
              </a:buClr>
              <a:buSzPts val="1600"/>
              <a:buFont typeface="Arial"/>
              <a:buChar char="●"/>
            </a:pPr>
            <a:r>
              <a:rPr lang="es" sz="1600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PROYECTO BERDINDU (GOBIERNO VASCO)</a:t>
            </a:r>
            <a:endParaRPr sz="16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http://www.euskadi.eus/web01-s2enple/es/contenidos/informacion/tienes_dudas/es_transexu/transexualidad.html</a:t>
            </a:r>
            <a:endParaRPr sz="16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4A4A4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CONCLUSIÓN</a:t>
            </a:r>
            <a:r>
              <a:rPr b="1" lang="es"/>
              <a:t> </a:t>
            </a:r>
            <a:endParaRPr b="1"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vivencia del género es un continuo que va desde el cisgénero total al transgénero total con múltiples posibilidades intermedias.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 transexual no es sinónimos de ser enfermo.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niño/as que expresen claramente su pertenencia al </a:t>
            </a: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género.</a:t>
            </a:r>
            <a:r>
              <a:rPr lang="e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