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Roboto"/>
      <p:regular r:id="rId30"/>
      <p:bold r:id="rId31"/>
      <p:italic r:id="rId32"/>
      <p:boldItalic r:id="rId33"/>
    </p:embeddedFont>
    <p:embeddedFont>
      <p:font typeface="Nunito"/>
      <p:regular r:id="rId34"/>
      <p:bold r:id="rId35"/>
      <p:italic r:id="rId36"/>
      <p:boldItalic r:id="rId37"/>
    </p:embeddedFont>
    <p:embeddedFont>
      <p:font typeface="Montserrat"/>
      <p:regular r:id="rId38"/>
      <p:bold r:id="rId39"/>
      <p:italic r:id="rId40"/>
      <p:boldItalic r:id="rId41"/>
    </p:embeddedFont>
    <p:embeddedFont>
      <p:font typeface="Merriweather"/>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italic.fntdata"/><Relationship Id="rId20" Type="http://schemas.openxmlformats.org/officeDocument/2006/relationships/slide" Target="slides/slide15.xml"/><Relationship Id="rId42" Type="http://schemas.openxmlformats.org/officeDocument/2006/relationships/font" Target="fonts/Merriweather-regular.fntdata"/><Relationship Id="rId41" Type="http://schemas.openxmlformats.org/officeDocument/2006/relationships/font" Target="fonts/Montserrat-boldItalic.fntdata"/><Relationship Id="rId22" Type="http://schemas.openxmlformats.org/officeDocument/2006/relationships/slide" Target="slides/slide17.xml"/><Relationship Id="rId44" Type="http://schemas.openxmlformats.org/officeDocument/2006/relationships/font" Target="fonts/Merriweather-italic.fntdata"/><Relationship Id="rId21" Type="http://schemas.openxmlformats.org/officeDocument/2006/relationships/slide" Target="slides/slide16.xml"/><Relationship Id="rId43" Type="http://schemas.openxmlformats.org/officeDocument/2006/relationships/font" Target="fonts/Merriweather-bold.fntdata"/><Relationship Id="rId24" Type="http://schemas.openxmlformats.org/officeDocument/2006/relationships/slide" Target="slides/slide19.xml"/><Relationship Id="rId23" Type="http://schemas.openxmlformats.org/officeDocument/2006/relationships/slide" Target="slides/slide18.xml"/><Relationship Id="rId45" Type="http://schemas.openxmlformats.org/officeDocument/2006/relationships/font" Target="fonts/Merriweather-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6.xml"/><Relationship Id="rId33" Type="http://schemas.openxmlformats.org/officeDocument/2006/relationships/font" Target="fonts/Roboto-boldItalic.fntdata"/><Relationship Id="rId10" Type="http://schemas.openxmlformats.org/officeDocument/2006/relationships/slide" Target="slides/slide5.xml"/><Relationship Id="rId32" Type="http://schemas.openxmlformats.org/officeDocument/2006/relationships/font" Target="fonts/Roboto-italic.fntdata"/><Relationship Id="rId13" Type="http://schemas.openxmlformats.org/officeDocument/2006/relationships/slide" Target="slides/slide8.xml"/><Relationship Id="rId35" Type="http://schemas.openxmlformats.org/officeDocument/2006/relationships/font" Target="fonts/Nunito-bold.fntdata"/><Relationship Id="rId12" Type="http://schemas.openxmlformats.org/officeDocument/2006/relationships/slide" Target="slides/slide7.xml"/><Relationship Id="rId34" Type="http://schemas.openxmlformats.org/officeDocument/2006/relationships/font" Target="fonts/Nunito-regular.fntdata"/><Relationship Id="rId15" Type="http://schemas.openxmlformats.org/officeDocument/2006/relationships/slide" Target="slides/slide10.xml"/><Relationship Id="rId37" Type="http://schemas.openxmlformats.org/officeDocument/2006/relationships/font" Target="fonts/Nunito-boldItalic.fntdata"/><Relationship Id="rId14" Type="http://schemas.openxmlformats.org/officeDocument/2006/relationships/slide" Target="slides/slide9.xml"/><Relationship Id="rId36" Type="http://schemas.openxmlformats.org/officeDocument/2006/relationships/font" Target="fonts/Nunito-italic.fntdata"/><Relationship Id="rId17" Type="http://schemas.openxmlformats.org/officeDocument/2006/relationships/slide" Target="slides/slide12.xml"/><Relationship Id="rId39" Type="http://schemas.openxmlformats.org/officeDocument/2006/relationships/font" Target="fonts/Montserrat-bold.fntdata"/><Relationship Id="rId16" Type="http://schemas.openxmlformats.org/officeDocument/2006/relationships/slide" Target="slides/slide11.xml"/><Relationship Id="rId38" Type="http://schemas.openxmlformats.org/officeDocument/2006/relationships/font" Target="fonts/Montserrat-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5728aab970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5728aab970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5728aab970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5728aab970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g5728aab970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5728aab970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5728aab970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5728aab970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5728aab970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5728aab970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5728aab970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5728aab970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5728aab970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5728aab970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g574d44660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574d44660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g5728aab970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5728aab970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g57396ccea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57396ccea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5728aab970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5728aab970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g5728aab970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5728aab970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g5728aab970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5728aab970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g5728aab970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5728aab970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g5728aab970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5728aab970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g57396ccea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57396ccea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57396ccea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57396ccea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5754ce986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5754ce986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5728aab970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5728aab970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5728aab970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5728aab970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5728aab970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5728aab970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5728aab970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5728aab970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5728aab970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5728aab970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lstStyle>
            <a:lvl1pPr indent="-311150" lvl="0" marL="457200" algn="ctr">
              <a:spcBef>
                <a:spcPts val="0"/>
              </a:spcBef>
              <a:spcAft>
                <a:spcPts val="0"/>
              </a:spcAft>
              <a:buSzPts val="1300"/>
              <a:buChar char="●"/>
              <a:defRPr/>
            </a:lvl1pPr>
            <a:lvl2pPr indent="-298450" lvl="1" marL="914400" algn="ctr">
              <a:spcBef>
                <a:spcPts val="1600"/>
              </a:spcBef>
              <a:spcAft>
                <a:spcPts val="0"/>
              </a:spcAft>
              <a:buSzPts val="1100"/>
              <a:buChar char="○"/>
              <a:defRPr/>
            </a:lvl2pPr>
            <a:lvl3pPr indent="-298450" lvl="2" marL="1371600" algn="ctr">
              <a:spcBef>
                <a:spcPts val="1600"/>
              </a:spcBef>
              <a:spcAft>
                <a:spcPts val="0"/>
              </a:spcAft>
              <a:buSzPts val="1100"/>
              <a:buChar char="■"/>
              <a:defRPr/>
            </a:lvl3pPr>
            <a:lvl4pPr indent="-298450" lvl="3" marL="1828800" algn="ctr">
              <a:spcBef>
                <a:spcPts val="1600"/>
              </a:spcBef>
              <a:spcAft>
                <a:spcPts val="0"/>
              </a:spcAft>
              <a:buSzPts val="1100"/>
              <a:buChar char="●"/>
              <a:defRPr/>
            </a:lvl4pPr>
            <a:lvl5pPr indent="-298450" lvl="4" marL="2286000" algn="ctr">
              <a:spcBef>
                <a:spcPts val="1600"/>
              </a:spcBef>
              <a:spcAft>
                <a:spcPts val="0"/>
              </a:spcAft>
              <a:buSzPts val="1100"/>
              <a:buChar char="○"/>
              <a:defRPr/>
            </a:lvl5pPr>
            <a:lvl6pPr indent="-298450" lvl="5" marL="2743200" algn="ctr">
              <a:spcBef>
                <a:spcPts val="1600"/>
              </a:spcBef>
              <a:spcAft>
                <a:spcPts val="0"/>
              </a:spcAft>
              <a:buSzPts val="1100"/>
              <a:buChar char="■"/>
              <a:defRPr/>
            </a:lvl6pPr>
            <a:lvl7pPr indent="-298450" lvl="6" marL="3200400" algn="ctr">
              <a:spcBef>
                <a:spcPts val="1600"/>
              </a:spcBef>
              <a:spcAft>
                <a:spcPts val="0"/>
              </a:spcAft>
              <a:buSzPts val="1100"/>
              <a:buChar char="●"/>
              <a:defRPr/>
            </a:lvl7pPr>
            <a:lvl8pPr indent="-298450" lvl="7" marL="3657600" algn="ctr">
              <a:spcBef>
                <a:spcPts val="1600"/>
              </a:spcBef>
              <a:spcAft>
                <a:spcPts val="0"/>
              </a:spcAft>
              <a:buSzPts val="1100"/>
              <a:buChar char="○"/>
              <a:defRPr/>
            </a:lvl8pPr>
            <a:lvl9pPr indent="-298450" lvl="8" marL="4114800" algn="ctr">
              <a:spcBef>
                <a:spcPts val="1600"/>
              </a:spcBef>
              <a:spcAft>
                <a:spcPts val="160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hift">
    <p:bg>
      <p:bgPr>
        <a:solidFill>
          <a:srgbClr val="EA9999"/>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youtube.com/watch?v=tsa2vkrWjzQ" TargetMode="Externa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8.png"/><Relationship Id="rId10" Type="http://schemas.openxmlformats.org/officeDocument/2006/relationships/image" Target="../media/image23.png"/><Relationship Id="rId9" Type="http://schemas.openxmlformats.org/officeDocument/2006/relationships/image" Target="../media/image10.png"/><Relationship Id="rId5" Type="http://schemas.openxmlformats.org/officeDocument/2006/relationships/image" Target="../media/image14.png"/><Relationship Id="rId6" Type="http://schemas.openxmlformats.org/officeDocument/2006/relationships/image" Target="../media/image25.png"/><Relationship Id="rId7" Type="http://schemas.openxmlformats.org/officeDocument/2006/relationships/image" Target="../media/image18.png"/><Relationship Id="rId8"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www.youtube.com/watch?v=7_ypdTGGeIw" TargetMode="Externa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9.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www.youtube.com/watch?v=eJas8uR2RI8"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lifeder.com/que-es-la-personalidad/" TargetMode="External"/><Relationship Id="rId4" Type="http://schemas.openxmlformats.org/officeDocument/2006/relationships/hyperlink" Target="https://www.lifeder.com/que-es-la-personalidad/" TargetMode="External"/><Relationship Id="rId5"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es.wikipedia.org/wiki/Adulto" TargetMode="External"/><Relationship Id="rId4" Type="http://schemas.openxmlformats.org/officeDocument/2006/relationships/hyperlink" Target="https://es.wikipedia.org/wiki/Infancia" TargetMode="External"/><Relationship Id="rId5" Type="http://schemas.openxmlformats.org/officeDocument/2006/relationships/hyperlink" Target="https://es.wikipedia.org/wiki/Adolescencia" TargetMode="External"/><Relationship Id="rId6" Type="http://schemas.openxmlformats.org/officeDocument/2006/relationships/image" Target="../media/image11.png"/><Relationship Id="rId7"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youtube.com/watch?v=0l_Faet7TzQ"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s"/>
              <a:t>MENORES EN LA CALLE ``BANDAS´´</a:t>
            </a:r>
            <a:endParaRPr/>
          </a:p>
        </p:txBody>
      </p:sp>
      <p:sp>
        <p:nvSpPr>
          <p:cNvPr id="129" name="Google Shape;129;p13"/>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Ane Valles Alonso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22"/>
          <p:cNvSpPr txBox="1"/>
          <p:nvPr>
            <p:ph type="title"/>
          </p:nvPr>
        </p:nvSpPr>
        <p:spPr>
          <a:xfrm>
            <a:off x="819150" y="845600"/>
            <a:ext cx="38295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GENERACIÓN NI-NI</a:t>
            </a:r>
            <a:endParaRPr/>
          </a:p>
        </p:txBody>
      </p:sp>
      <p:sp>
        <p:nvSpPr>
          <p:cNvPr id="190" name="Google Shape;190;p22"/>
          <p:cNvSpPr txBox="1"/>
          <p:nvPr>
            <p:ph idx="1" type="body"/>
          </p:nvPr>
        </p:nvSpPr>
        <p:spPr>
          <a:xfrm>
            <a:off x="701025" y="2647950"/>
            <a:ext cx="7505700" cy="18417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s"/>
              <a:t>54% de los Españoles situados entre los 18 y los 34 dice no tener proyecto alguno por el que sentirse </a:t>
            </a:r>
            <a:r>
              <a:rPr lang="es" u="sng"/>
              <a:t>interesado</a:t>
            </a:r>
            <a:r>
              <a:rPr lang="es"/>
              <a:t> o</a:t>
            </a:r>
            <a:r>
              <a:rPr lang="es" u="sng"/>
              <a:t> ilusionado.</a:t>
            </a:r>
            <a:endParaRPr u="sng"/>
          </a:p>
          <a:p>
            <a:pPr indent="-311150" lvl="0" marL="457200" rtl="0" algn="l">
              <a:spcBef>
                <a:spcPts val="0"/>
              </a:spcBef>
              <a:spcAft>
                <a:spcPts val="0"/>
              </a:spcAft>
              <a:buSzPts val="1300"/>
              <a:buChar char="-"/>
            </a:pPr>
            <a:r>
              <a:rPr lang="es"/>
              <a:t>Es un movimiento que se </a:t>
            </a:r>
            <a:r>
              <a:rPr lang="es"/>
              <a:t>está</a:t>
            </a:r>
            <a:r>
              <a:rPr lang="es"/>
              <a:t> extendiendo entre los </a:t>
            </a:r>
            <a:r>
              <a:rPr lang="es"/>
              <a:t>jóvenes</a:t>
            </a:r>
            <a:r>
              <a:rPr lang="es"/>
              <a:t>.</a:t>
            </a:r>
            <a:endParaRPr/>
          </a:p>
          <a:p>
            <a:pPr indent="-311150" lvl="0" marL="457200" rtl="0" algn="l">
              <a:spcBef>
                <a:spcPts val="0"/>
              </a:spcBef>
              <a:spcAft>
                <a:spcPts val="0"/>
              </a:spcAft>
              <a:buSzPts val="1300"/>
              <a:buChar char="-"/>
            </a:pPr>
            <a:r>
              <a:rPr lang="es"/>
              <a:t>No es que no tenga ni los recursos </a:t>
            </a:r>
            <a:r>
              <a:rPr lang="es"/>
              <a:t>económicos</a:t>
            </a:r>
            <a:r>
              <a:rPr lang="es"/>
              <a:t> necesarios,  ni que tenga alguna diversidad que les impida estudiar o trabajar, si no que son personas que deciden no estudiar ni trabajar.</a:t>
            </a:r>
            <a:endParaRPr/>
          </a:p>
        </p:txBody>
      </p:sp>
      <p:pic>
        <p:nvPicPr>
          <p:cNvPr id="191" name="Google Shape;191;p22"/>
          <p:cNvPicPr preferRelativeResize="0"/>
          <p:nvPr/>
        </p:nvPicPr>
        <p:blipFill>
          <a:blip r:embed="rId3">
            <a:alphaModFix/>
          </a:blip>
          <a:stretch>
            <a:fillRect/>
          </a:stretch>
        </p:blipFill>
        <p:spPr>
          <a:xfrm>
            <a:off x="4825450" y="651863"/>
            <a:ext cx="2800350" cy="1628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23"/>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LONJAS O SITIOS DE OCIO</a:t>
            </a:r>
            <a:endParaRPr/>
          </a:p>
        </p:txBody>
      </p:sp>
      <p:sp>
        <p:nvSpPr>
          <p:cNvPr id="197" name="Google Shape;197;p23"/>
          <p:cNvSpPr txBox="1"/>
          <p:nvPr>
            <p:ph idx="1" type="body"/>
          </p:nvPr>
        </p:nvSpPr>
        <p:spPr>
          <a:xfrm>
            <a:off x="411000" y="1800200"/>
            <a:ext cx="4985700" cy="2774700"/>
          </a:xfrm>
          <a:prstGeom prst="rect">
            <a:avLst/>
          </a:prstGeom>
        </p:spPr>
        <p:txBody>
          <a:bodyPr anchorCtr="0" anchor="t" bIns="91425" lIns="91425" spcFirstLastPara="1" rIns="91425" wrap="square" tIns="91425">
            <a:noAutofit/>
          </a:bodyPr>
          <a:lstStyle/>
          <a:p>
            <a:pPr indent="0" lvl="0" marL="0" rtl="0" algn="l">
              <a:lnSpc>
                <a:spcPct val="160000"/>
              </a:lnSpc>
              <a:spcBef>
                <a:spcPts val="1700"/>
              </a:spcBef>
              <a:spcAft>
                <a:spcPts val="0"/>
              </a:spcAft>
              <a:buNone/>
            </a:pPr>
            <a:r>
              <a:rPr b="1" lang="es" sz="900">
                <a:solidFill>
                  <a:srgbClr val="333333"/>
                </a:solidFill>
                <a:highlight>
                  <a:srgbClr val="FFFFFF"/>
                </a:highlight>
                <a:latin typeface="Verdana"/>
                <a:ea typeface="Verdana"/>
                <a:cs typeface="Verdana"/>
                <a:sym typeface="Verdana"/>
              </a:rPr>
              <a:t>-</a:t>
            </a:r>
            <a:r>
              <a:rPr b="1" lang="es" sz="1100">
                <a:solidFill>
                  <a:srgbClr val="333333"/>
                </a:solidFill>
                <a:highlight>
                  <a:srgbClr val="FFFFFF"/>
                </a:highlight>
                <a:latin typeface="Verdana"/>
                <a:ea typeface="Verdana"/>
                <a:cs typeface="Verdana"/>
                <a:sym typeface="Verdana"/>
              </a:rPr>
              <a:t> Lonjas: S</a:t>
            </a:r>
            <a:r>
              <a:rPr b="1" lang="es" sz="1100">
                <a:solidFill>
                  <a:srgbClr val="333333"/>
                </a:solidFill>
                <a:highlight>
                  <a:srgbClr val="FFFFFF"/>
                </a:highlight>
                <a:latin typeface="Arial"/>
                <a:ea typeface="Arial"/>
                <a:cs typeface="Arial"/>
                <a:sym typeface="Arial"/>
              </a:rPr>
              <a:t>on espacios en los cuales el joven invierte su tiempo de ocio, que varía </a:t>
            </a:r>
            <a:r>
              <a:rPr b="1" lang="es" sz="1100">
                <a:solidFill>
                  <a:srgbClr val="333333"/>
                </a:solidFill>
                <a:highlight>
                  <a:srgbClr val="FFFFFF"/>
                </a:highlight>
                <a:latin typeface="Arial"/>
                <a:ea typeface="Arial"/>
                <a:cs typeface="Arial"/>
                <a:sym typeface="Arial"/>
              </a:rPr>
              <a:t>según el</a:t>
            </a:r>
            <a:r>
              <a:rPr b="1" lang="es" sz="1100">
                <a:solidFill>
                  <a:srgbClr val="333333"/>
                </a:solidFill>
                <a:highlight>
                  <a:srgbClr val="FFFFFF"/>
                </a:highlight>
                <a:latin typeface="Arial"/>
                <a:ea typeface="Arial"/>
                <a:cs typeface="Arial"/>
                <a:sym typeface="Arial"/>
              </a:rPr>
              <a:t> grado de autonomía, participación y uso de los mismos.</a:t>
            </a:r>
            <a:endParaRPr b="1" sz="1100">
              <a:solidFill>
                <a:srgbClr val="333333"/>
              </a:solidFill>
              <a:highlight>
                <a:srgbClr val="FFFFFF"/>
              </a:highlight>
              <a:latin typeface="Arial"/>
              <a:ea typeface="Arial"/>
              <a:cs typeface="Arial"/>
              <a:sym typeface="Arial"/>
            </a:endParaRPr>
          </a:p>
          <a:p>
            <a:pPr indent="0" lvl="0" marL="0" rtl="0" algn="l">
              <a:lnSpc>
                <a:spcPct val="160000"/>
              </a:lnSpc>
              <a:spcBef>
                <a:spcPts val="1700"/>
              </a:spcBef>
              <a:spcAft>
                <a:spcPts val="0"/>
              </a:spcAft>
              <a:buNone/>
            </a:pPr>
            <a:r>
              <a:rPr b="1" lang="es" sz="1100">
                <a:solidFill>
                  <a:srgbClr val="333333"/>
                </a:solidFill>
                <a:highlight>
                  <a:srgbClr val="FFFFFF"/>
                </a:highlight>
                <a:latin typeface="Arial"/>
                <a:ea typeface="Arial"/>
                <a:cs typeface="Arial"/>
                <a:sym typeface="Arial"/>
              </a:rPr>
              <a:t>-Estos espacios son muy comunes en nuestra zona, pero siempre no se utiliza tal y como se </a:t>
            </a:r>
            <a:r>
              <a:rPr b="1" lang="es" sz="1100">
                <a:solidFill>
                  <a:srgbClr val="333333"/>
                </a:solidFill>
                <a:highlight>
                  <a:srgbClr val="FFFFFF"/>
                </a:highlight>
                <a:latin typeface="Arial"/>
                <a:ea typeface="Arial"/>
                <a:cs typeface="Arial"/>
                <a:sym typeface="Arial"/>
              </a:rPr>
              <a:t>tendrían</a:t>
            </a:r>
            <a:r>
              <a:rPr b="1" lang="es" sz="1100">
                <a:solidFill>
                  <a:srgbClr val="333333"/>
                </a:solidFill>
                <a:highlight>
                  <a:srgbClr val="FFFFFF"/>
                </a:highlight>
                <a:latin typeface="Arial"/>
                <a:ea typeface="Arial"/>
                <a:cs typeface="Arial"/>
                <a:sym typeface="Arial"/>
              </a:rPr>
              <a:t> que utilizar. Los </a:t>
            </a:r>
            <a:r>
              <a:rPr b="1" lang="es" sz="1100">
                <a:solidFill>
                  <a:srgbClr val="333333"/>
                </a:solidFill>
                <a:highlight>
                  <a:srgbClr val="FFFFFF"/>
                </a:highlight>
                <a:latin typeface="Arial"/>
                <a:ea typeface="Arial"/>
                <a:cs typeface="Arial"/>
                <a:sym typeface="Arial"/>
              </a:rPr>
              <a:t>jóvenes</a:t>
            </a:r>
            <a:r>
              <a:rPr b="1" lang="es" sz="1100">
                <a:solidFill>
                  <a:srgbClr val="333333"/>
                </a:solidFill>
                <a:highlight>
                  <a:srgbClr val="FFFFFF"/>
                </a:highlight>
                <a:latin typeface="Arial"/>
                <a:ea typeface="Arial"/>
                <a:cs typeface="Arial"/>
                <a:sym typeface="Arial"/>
              </a:rPr>
              <a:t> utilizan estos espacios para, llevar a cabo actos ilegales que no pueden hacer en la calle, como por ejemplo , beber, fumar, hacer ruido molestando al vecindario.</a:t>
            </a:r>
            <a:endParaRPr b="1" sz="1100">
              <a:solidFill>
                <a:srgbClr val="333333"/>
              </a:solidFill>
              <a:highlight>
                <a:srgbClr val="FFFFFF"/>
              </a:highlight>
              <a:latin typeface="Arial"/>
              <a:ea typeface="Arial"/>
              <a:cs typeface="Arial"/>
              <a:sym typeface="Arial"/>
            </a:endParaRPr>
          </a:p>
          <a:p>
            <a:pPr indent="0" lvl="0" marL="0" rtl="0" algn="l">
              <a:spcBef>
                <a:spcPts val="1700"/>
              </a:spcBef>
              <a:spcAft>
                <a:spcPts val="1600"/>
              </a:spcAft>
              <a:buNone/>
            </a:pPr>
            <a:r>
              <a:t/>
            </a:r>
            <a:endParaRPr/>
          </a:p>
        </p:txBody>
      </p:sp>
      <p:pic>
        <p:nvPicPr>
          <p:cNvPr id="198" name="Google Shape;198;p23"/>
          <p:cNvPicPr preferRelativeResize="0"/>
          <p:nvPr/>
        </p:nvPicPr>
        <p:blipFill>
          <a:blip r:embed="rId3">
            <a:alphaModFix/>
          </a:blip>
          <a:stretch>
            <a:fillRect/>
          </a:stretch>
        </p:blipFill>
        <p:spPr>
          <a:xfrm>
            <a:off x="5658950" y="2030309"/>
            <a:ext cx="2931426" cy="176431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24"/>
          <p:cNvSpPr txBox="1"/>
          <p:nvPr>
            <p:ph type="title"/>
          </p:nvPr>
        </p:nvSpPr>
        <p:spPr>
          <a:xfrm>
            <a:off x="865725" y="39315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RELACIONES FAMILIARES</a:t>
            </a:r>
            <a:endParaRPr/>
          </a:p>
        </p:txBody>
      </p:sp>
      <p:sp>
        <p:nvSpPr>
          <p:cNvPr id="204" name="Google Shape;204;p24"/>
          <p:cNvSpPr txBox="1"/>
          <p:nvPr>
            <p:ph idx="1" type="body"/>
          </p:nvPr>
        </p:nvSpPr>
        <p:spPr>
          <a:xfrm>
            <a:off x="819150" y="1657675"/>
            <a:ext cx="7505700" cy="3576600"/>
          </a:xfrm>
          <a:prstGeom prst="rect">
            <a:avLst/>
          </a:prstGeom>
        </p:spPr>
        <p:txBody>
          <a:bodyPr anchorCtr="0" anchor="t" bIns="91425" lIns="91425" spcFirstLastPara="1" rIns="91425" wrap="square" tIns="91425">
            <a:noAutofit/>
          </a:bodyPr>
          <a:lstStyle/>
          <a:p>
            <a:pPr indent="0" lvl="0" marL="0" rtl="0" algn="l">
              <a:lnSpc>
                <a:spcPct val="160000"/>
              </a:lnSpc>
              <a:spcBef>
                <a:spcPts val="1700"/>
              </a:spcBef>
              <a:spcAft>
                <a:spcPts val="0"/>
              </a:spcAft>
              <a:buNone/>
            </a:pPr>
            <a:r>
              <a:rPr b="1" lang="es" sz="1100">
                <a:solidFill>
                  <a:srgbClr val="222222"/>
                </a:solidFill>
                <a:highlight>
                  <a:srgbClr val="FFFFFF"/>
                </a:highlight>
                <a:latin typeface="Arial"/>
                <a:ea typeface="Arial"/>
                <a:cs typeface="Arial"/>
                <a:sym typeface="Arial"/>
              </a:rPr>
              <a:t>La familia </a:t>
            </a:r>
            <a:r>
              <a:rPr lang="es" sz="1150">
                <a:solidFill>
                  <a:srgbClr val="000000"/>
                </a:solidFill>
                <a:highlight>
                  <a:srgbClr val="FFFFFF"/>
                </a:highlight>
                <a:latin typeface="Arial"/>
                <a:ea typeface="Arial"/>
                <a:cs typeface="Arial"/>
                <a:sym typeface="Arial"/>
              </a:rPr>
              <a:t> es el primer entorno donde se </a:t>
            </a:r>
            <a:r>
              <a:rPr lang="es" sz="1150">
                <a:solidFill>
                  <a:srgbClr val="000000"/>
                </a:solidFill>
                <a:highlight>
                  <a:srgbClr val="FFFFFF"/>
                </a:highlight>
                <a:latin typeface="Arial"/>
                <a:ea typeface="Arial"/>
                <a:cs typeface="Arial"/>
                <a:sym typeface="Arial"/>
              </a:rPr>
              <a:t>desarrolla</a:t>
            </a:r>
            <a:r>
              <a:rPr lang="es" sz="1150">
                <a:solidFill>
                  <a:srgbClr val="000000"/>
                </a:solidFill>
                <a:highlight>
                  <a:srgbClr val="FFFFFF"/>
                </a:highlight>
                <a:latin typeface="Arial"/>
                <a:ea typeface="Arial"/>
                <a:cs typeface="Arial"/>
                <a:sym typeface="Arial"/>
              </a:rPr>
              <a:t> un niño. Antes de acudir a la escuela o comenzar a crear su propio grupo de amigos .Cuando esto falla, puede la familia no atienda correctamente al menor y derive a una falta de valores y una falta de empatía que a lo largo sea un problema.</a:t>
            </a:r>
            <a:endParaRPr sz="1150">
              <a:solidFill>
                <a:srgbClr val="000000"/>
              </a:solidFill>
              <a:highlight>
                <a:srgbClr val="FFFFFF"/>
              </a:highlight>
              <a:latin typeface="Arial"/>
              <a:ea typeface="Arial"/>
              <a:cs typeface="Arial"/>
              <a:sym typeface="Arial"/>
            </a:endParaRPr>
          </a:p>
          <a:p>
            <a:pPr indent="0" lvl="0" marL="0" rtl="0" algn="l">
              <a:lnSpc>
                <a:spcPct val="160000"/>
              </a:lnSpc>
              <a:spcBef>
                <a:spcPts val="1700"/>
              </a:spcBef>
              <a:spcAft>
                <a:spcPts val="0"/>
              </a:spcAft>
              <a:buNone/>
            </a:pPr>
            <a:r>
              <a:rPr b="1" lang="es" sz="1100">
                <a:solidFill>
                  <a:srgbClr val="000000"/>
                </a:solidFill>
                <a:highlight>
                  <a:srgbClr val="FFFFFF"/>
                </a:highlight>
                <a:latin typeface="Arial"/>
                <a:ea typeface="Arial"/>
                <a:cs typeface="Arial"/>
                <a:sym typeface="Arial"/>
              </a:rPr>
              <a:t>VIOLENCIA INTRAFAMILIAR </a:t>
            </a:r>
            <a:r>
              <a:rPr lang="es" sz="1100">
                <a:solidFill>
                  <a:srgbClr val="000000"/>
                </a:solidFill>
                <a:highlight>
                  <a:srgbClr val="FFFFFF"/>
                </a:highlight>
                <a:latin typeface="Arial"/>
                <a:ea typeface="Arial"/>
                <a:cs typeface="Arial"/>
                <a:sym typeface="Arial"/>
              </a:rPr>
              <a:t>En cuanto al perfil de los menores, según el Estado, se dibuja como </a:t>
            </a:r>
            <a:r>
              <a:rPr lang="es" sz="1100">
                <a:solidFill>
                  <a:srgbClr val="000000"/>
                </a:solidFill>
                <a:highlight>
                  <a:srgbClr val="FFFFFF"/>
                </a:highlight>
                <a:latin typeface="Arial"/>
                <a:ea typeface="Arial"/>
                <a:cs typeface="Arial"/>
                <a:sym typeface="Arial"/>
              </a:rPr>
              <a:t>varón</a:t>
            </a:r>
            <a:r>
              <a:rPr lang="es" sz="1100">
                <a:solidFill>
                  <a:srgbClr val="000000"/>
                </a:solidFill>
                <a:highlight>
                  <a:srgbClr val="FFFFFF"/>
                </a:highlight>
                <a:latin typeface="Arial"/>
                <a:ea typeface="Arial"/>
                <a:cs typeface="Arial"/>
                <a:sym typeface="Arial"/>
              </a:rPr>
              <a:t> entre 16-17 años, que generalmente comete hurtos, robos y lesiones, siendo “excepcionales” los casos de asesinatos, homicidios o agresiones sexuales.</a:t>
            </a:r>
            <a:endParaRPr sz="1100">
              <a:solidFill>
                <a:srgbClr val="000000"/>
              </a:solidFill>
              <a:highlight>
                <a:srgbClr val="FFFFFF"/>
              </a:highlight>
              <a:latin typeface="Arial"/>
              <a:ea typeface="Arial"/>
              <a:cs typeface="Arial"/>
              <a:sym typeface="Arial"/>
            </a:endParaRPr>
          </a:p>
          <a:p>
            <a:pPr indent="0" lvl="0" marL="0" rtl="0" algn="l">
              <a:lnSpc>
                <a:spcPct val="160000"/>
              </a:lnSpc>
              <a:spcBef>
                <a:spcPts val="1700"/>
              </a:spcBef>
              <a:spcAft>
                <a:spcPts val="1700"/>
              </a:spcAft>
              <a:buNone/>
            </a:pPr>
            <a:r>
              <a:rPr lang="es" sz="1100">
                <a:solidFill>
                  <a:srgbClr val="000000"/>
                </a:solidFill>
                <a:highlight>
                  <a:srgbClr val="FFFFFF"/>
                </a:highlight>
                <a:latin typeface="Arial"/>
                <a:ea typeface="Arial"/>
                <a:cs typeface="Arial"/>
                <a:sym typeface="Arial"/>
              </a:rPr>
              <a:t>Lo normal es que las conductas más graves en la jurisdicción de menores sean la violencia familiar o los robos con violencia o intimidación”,</a:t>
            </a:r>
            <a:endParaRPr sz="1150">
              <a:solidFill>
                <a:srgbClr val="000000"/>
              </a:solidFill>
              <a:highlight>
                <a:srgbClr val="FFFFFF"/>
              </a:highlight>
              <a:latin typeface="Arial"/>
              <a:ea typeface="Arial"/>
              <a:cs typeface="Arial"/>
              <a:sym typeface="Arial"/>
            </a:endParaRPr>
          </a:p>
        </p:txBody>
      </p:sp>
      <p:pic>
        <p:nvPicPr>
          <p:cNvPr id="205" name="Google Shape;205;p24"/>
          <p:cNvPicPr preferRelativeResize="0"/>
          <p:nvPr/>
        </p:nvPicPr>
        <p:blipFill>
          <a:blip r:embed="rId3">
            <a:alphaModFix/>
          </a:blip>
          <a:stretch>
            <a:fillRect/>
          </a:stretch>
        </p:blipFill>
        <p:spPr>
          <a:xfrm>
            <a:off x="5792500" y="452450"/>
            <a:ext cx="2857500" cy="1044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25"/>
          <p:cNvSpPr txBox="1"/>
          <p:nvPr>
            <p:ph idx="1" type="body"/>
          </p:nvPr>
        </p:nvSpPr>
        <p:spPr>
          <a:xfrm>
            <a:off x="4867375" y="1915600"/>
            <a:ext cx="3758400" cy="704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 sz="1100" u="sng">
                <a:solidFill>
                  <a:schemeClr val="hlink"/>
                </a:solidFill>
                <a:latin typeface="Arial"/>
                <a:ea typeface="Arial"/>
                <a:cs typeface="Arial"/>
                <a:sym typeface="Arial"/>
                <a:hlinkClick r:id="rId3"/>
              </a:rPr>
              <a:t>https://www.youtube.com/watch?v=tsa2vkrWjzQ</a:t>
            </a:r>
            <a:endParaRPr/>
          </a:p>
        </p:txBody>
      </p:sp>
      <p:pic>
        <p:nvPicPr>
          <p:cNvPr id="211" name="Google Shape;211;p25"/>
          <p:cNvPicPr preferRelativeResize="0"/>
          <p:nvPr/>
        </p:nvPicPr>
        <p:blipFill>
          <a:blip r:embed="rId4">
            <a:alphaModFix/>
          </a:blip>
          <a:stretch>
            <a:fillRect/>
          </a:stretch>
        </p:blipFill>
        <p:spPr>
          <a:xfrm>
            <a:off x="1022200" y="1343875"/>
            <a:ext cx="2466975" cy="18478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2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 GENTE DEL ENTORNO</a:t>
            </a:r>
            <a:endParaRPr/>
          </a:p>
        </p:txBody>
      </p:sp>
      <p:sp>
        <p:nvSpPr>
          <p:cNvPr id="217" name="Google Shape;217;p26"/>
          <p:cNvSpPr txBox="1"/>
          <p:nvPr>
            <p:ph idx="1" type="body"/>
          </p:nvPr>
        </p:nvSpPr>
        <p:spPr>
          <a:xfrm>
            <a:off x="668825" y="1690075"/>
            <a:ext cx="7505700" cy="2448000"/>
          </a:xfrm>
          <a:prstGeom prst="rect">
            <a:avLst/>
          </a:prstGeom>
        </p:spPr>
        <p:txBody>
          <a:bodyPr anchorCtr="0" anchor="t" bIns="91425" lIns="91425" spcFirstLastPara="1" rIns="91425" wrap="square" tIns="91425">
            <a:noAutofit/>
          </a:bodyPr>
          <a:lstStyle/>
          <a:p>
            <a:pPr indent="0" lvl="0" marL="0" rtl="0" algn="l">
              <a:lnSpc>
                <a:spcPct val="160000"/>
              </a:lnSpc>
              <a:spcBef>
                <a:spcPts val="1700"/>
              </a:spcBef>
              <a:spcAft>
                <a:spcPts val="1700"/>
              </a:spcAft>
              <a:buNone/>
            </a:pPr>
            <a:r>
              <a:rPr lang="es" sz="1200">
                <a:solidFill>
                  <a:srgbClr val="333333"/>
                </a:solidFill>
                <a:highlight>
                  <a:srgbClr val="FFFFFF"/>
                </a:highlight>
                <a:latin typeface="Arial"/>
                <a:ea typeface="Arial"/>
                <a:cs typeface="Arial"/>
                <a:sym typeface="Arial"/>
              </a:rPr>
              <a:t>Los amigos</a:t>
            </a:r>
            <a:r>
              <a:rPr lang="es" sz="1200">
                <a:solidFill>
                  <a:srgbClr val="222222"/>
                </a:solidFill>
                <a:highlight>
                  <a:srgbClr val="FFFFFF"/>
                </a:highlight>
                <a:latin typeface="Arial"/>
                <a:ea typeface="Arial"/>
                <a:cs typeface="Arial"/>
                <a:sym typeface="Arial"/>
              </a:rPr>
              <a:t> son personas que mantienen una </a:t>
            </a:r>
            <a:r>
              <a:rPr lang="es" sz="1200">
                <a:solidFill>
                  <a:srgbClr val="222222"/>
                </a:solidFill>
                <a:highlight>
                  <a:srgbClr val="FFFFFF"/>
                </a:highlight>
                <a:latin typeface="Arial"/>
                <a:ea typeface="Arial"/>
                <a:cs typeface="Arial"/>
                <a:sym typeface="Arial"/>
              </a:rPr>
              <a:t>relación</a:t>
            </a:r>
            <a:r>
              <a:rPr lang="es" sz="1200">
                <a:solidFill>
                  <a:srgbClr val="222222"/>
                </a:solidFill>
                <a:highlight>
                  <a:srgbClr val="FFFFFF"/>
                </a:highlight>
                <a:latin typeface="Arial"/>
                <a:ea typeface="Arial"/>
                <a:cs typeface="Arial"/>
                <a:sym typeface="Arial"/>
              </a:rPr>
              <a:t> de amistad con otra u otras personas. Si desde que eres pequeño/a te juntas con amistades </a:t>
            </a:r>
            <a:r>
              <a:rPr lang="es" sz="1200">
                <a:solidFill>
                  <a:srgbClr val="222222"/>
                </a:solidFill>
                <a:highlight>
                  <a:srgbClr val="FFFFFF"/>
                </a:highlight>
                <a:latin typeface="Arial"/>
                <a:ea typeface="Arial"/>
                <a:cs typeface="Arial"/>
                <a:sym typeface="Arial"/>
              </a:rPr>
              <a:t>tóxicas</a:t>
            </a:r>
            <a:r>
              <a:rPr lang="es" sz="1200">
                <a:solidFill>
                  <a:srgbClr val="222222"/>
                </a:solidFill>
                <a:highlight>
                  <a:srgbClr val="FFFFFF"/>
                </a:highlight>
                <a:latin typeface="Arial"/>
                <a:ea typeface="Arial"/>
                <a:cs typeface="Arial"/>
                <a:sym typeface="Arial"/>
              </a:rPr>
              <a:t> y te crias  y te </a:t>
            </a:r>
            <a:r>
              <a:rPr lang="es" sz="1200">
                <a:solidFill>
                  <a:srgbClr val="222222"/>
                </a:solidFill>
                <a:highlight>
                  <a:srgbClr val="FFFFFF"/>
                </a:highlight>
                <a:latin typeface="Arial"/>
                <a:ea typeface="Arial"/>
                <a:cs typeface="Arial"/>
                <a:sym typeface="Arial"/>
              </a:rPr>
              <a:t>amoldas</a:t>
            </a:r>
            <a:r>
              <a:rPr lang="es" sz="1200">
                <a:solidFill>
                  <a:srgbClr val="222222"/>
                </a:solidFill>
                <a:highlight>
                  <a:srgbClr val="FFFFFF"/>
                </a:highlight>
                <a:latin typeface="Arial"/>
                <a:ea typeface="Arial"/>
                <a:cs typeface="Arial"/>
                <a:sym typeface="Arial"/>
              </a:rPr>
              <a:t> a lo que tus amigos hagan. Si esas amistades no mejoran ni cambian, puede que te lleve a diversas consecuencias, como abandono escolar, malos </a:t>
            </a:r>
            <a:r>
              <a:rPr lang="es" sz="1200">
                <a:solidFill>
                  <a:srgbClr val="222222"/>
                </a:solidFill>
                <a:highlight>
                  <a:srgbClr val="FFFFFF"/>
                </a:highlight>
                <a:latin typeface="Arial"/>
                <a:ea typeface="Arial"/>
                <a:cs typeface="Arial"/>
                <a:sym typeface="Arial"/>
              </a:rPr>
              <a:t>hábitos</a:t>
            </a:r>
            <a:r>
              <a:rPr b="1" lang="es" sz="1100">
                <a:solidFill>
                  <a:srgbClr val="222222"/>
                </a:solidFill>
                <a:highlight>
                  <a:srgbClr val="FFFFFF"/>
                </a:highlight>
                <a:latin typeface="Arial"/>
                <a:ea typeface="Arial"/>
                <a:cs typeface="Arial"/>
                <a:sym typeface="Arial"/>
              </a:rPr>
              <a:t>…</a:t>
            </a:r>
            <a:endParaRPr/>
          </a:p>
        </p:txBody>
      </p:sp>
      <p:pic>
        <p:nvPicPr>
          <p:cNvPr id="218" name="Google Shape;218;p26"/>
          <p:cNvPicPr preferRelativeResize="0"/>
          <p:nvPr/>
        </p:nvPicPr>
        <p:blipFill>
          <a:blip r:embed="rId3">
            <a:alphaModFix/>
          </a:blip>
          <a:stretch>
            <a:fillRect/>
          </a:stretch>
        </p:blipFill>
        <p:spPr>
          <a:xfrm>
            <a:off x="3990088" y="2931525"/>
            <a:ext cx="2581275" cy="17716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27"/>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DATO CURIOSO</a:t>
            </a:r>
            <a:endParaRPr/>
          </a:p>
        </p:txBody>
      </p:sp>
      <p:sp>
        <p:nvSpPr>
          <p:cNvPr id="224" name="Google Shape;224;p27"/>
          <p:cNvSpPr txBox="1"/>
          <p:nvPr>
            <p:ph idx="1" type="body"/>
          </p:nvPr>
        </p:nvSpPr>
        <p:spPr>
          <a:xfrm>
            <a:off x="819150" y="1621450"/>
            <a:ext cx="5333700" cy="2502000"/>
          </a:xfrm>
          <a:prstGeom prst="rect">
            <a:avLst/>
          </a:prstGeom>
        </p:spPr>
        <p:txBody>
          <a:bodyPr anchorCtr="0" anchor="t" bIns="91425" lIns="91425" spcFirstLastPara="1" rIns="91425" wrap="square" tIns="91425">
            <a:noAutofit/>
          </a:bodyPr>
          <a:lstStyle/>
          <a:p>
            <a:pPr indent="0" lvl="0" marL="0" rtl="0" algn="l">
              <a:lnSpc>
                <a:spcPct val="160000"/>
              </a:lnSpc>
              <a:spcBef>
                <a:spcPts val="1700"/>
              </a:spcBef>
              <a:spcAft>
                <a:spcPts val="0"/>
              </a:spcAft>
              <a:buNone/>
            </a:pPr>
            <a:r>
              <a:rPr lang="es" sz="1100">
                <a:solidFill>
                  <a:srgbClr val="000000"/>
                </a:solidFill>
                <a:highlight>
                  <a:srgbClr val="FFFFFF"/>
                </a:highlight>
                <a:latin typeface="Arial"/>
                <a:ea typeface="Arial"/>
                <a:cs typeface="Arial"/>
                <a:sym typeface="Arial"/>
              </a:rPr>
              <a:t>La investigadora del Instituto Vasco de Criminología Estefanía </a:t>
            </a:r>
            <a:r>
              <a:rPr lang="es" sz="1100">
                <a:solidFill>
                  <a:srgbClr val="000000"/>
                </a:solidFill>
                <a:highlight>
                  <a:srgbClr val="FFFFFF"/>
                </a:highlight>
                <a:latin typeface="Arial"/>
                <a:ea typeface="Arial"/>
                <a:cs typeface="Arial"/>
                <a:sym typeface="Arial"/>
              </a:rPr>
              <a:t>Ocáriz</a:t>
            </a:r>
            <a:r>
              <a:rPr lang="es" sz="1100">
                <a:solidFill>
                  <a:srgbClr val="000000"/>
                </a:solidFill>
                <a:highlight>
                  <a:srgbClr val="FFFFFF"/>
                </a:highlight>
                <a:latin typeface="Arial"/>
                <a:ea typeface="Arial"/>
                <a:cs typeface="Arial"/>
                <a:sym typeface="Arial"/>
              </a:rPr>
              <a:t> apunta, como factores de riesgo el fracaso escolar, la falta de control parental, el excesivo tiempo de ocio sin ocupar o el consumo de drogas. “Todo eso es una especie de cóctel que da algunas claves de por qué un chaval comete algún tipo de delito”, afirma.</a:t>
            </a:r>
            <a:endParaRPr sz="1100">
              <a:solidFill>
                <a:srgbClr val="000000"/>
              </a:solidFill>
              <a:highlight>
                <a:srgbClr val="FFFFFF"/>
              </a:highlight>
              <a:latin typeface="Arial"/>
              <a:ea typeface="Arial"/>
              <a:cs typeface="Arial"/>
              <a:sym typeface="Arial"/>
            </a:endParaRPr>
          </a:p>
          <a:p>
            <a:pPr indent="0" lvl="0" marL="0" rtl="0" algn="l">
              <a:spcBef>
                <a:spcPts val="1700"/>
              </a:spcBef>
              <a:spcAft>
                <a:spcPts val="1600"/>
              </a:spcAft>
              <a:buNone/>
            </a:pPr>
            <a:r>
              <a:t/>
            </a:r>
            <a:endParaRPr/>
          </a:p>
        </p:txBody>
      </p:sp>
      <p:pic>
        <p:nvPicPr>
          <p:cNvPr id="225" name="Google Shape;225;p27"/>
          <p:cNvPicPr preferRelativeResize="0"/>
          <p:nvPr/>
        </p:nvPicPr>
        <p:blipFill>
          <a:blip r:embed="rId3">
            <a:alphaModFix/>
          </a:blip>
          <a:stretch>
            <a:fillRect/>
          </a:stretch>
        </p:blipFill>
        <p:spPr>
          <a:xfrm>
            <a:off x="6277850" y="2427375"/>
            <a:ext cx="2000250" cy="2286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28"/>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lnSpc>
                <a:spcPct val="160000"/>
              </a:lnSpc>
              <a:spcBef>
                <a:spcPts val="1700"/>
              </a:spcBef>
              <a:spcAft>
                <a:spcPts val="0"/>
              </a:spcAft>
              <a:buNone/>
            </a:pPr>
            <a:r>
              <a:rPr lang="es" sz="1400">
                <a:solidFill>
                  <a:srgbClr val="000000"/>
                </a:solidFill>
                <a:highlight>
                  <a:srgbClr val="FFFFFF"/>
                </a:highlight>
                <a:latin typeface="Roboto"/>
                <a:ea typeface="Roboto"/>
                <a:cs typeface="Roboto"/>
                <a:sym typeface="Roboto"/>
              </a:rPr>
              <a:t>Como consecuencia de estar con estas malas </a:t>
            </a:r>
            <a:r>
              <a:rPr lang="es" sz="1400">
                <a:solidFill>
                  <a:srgbClr val="000000"/>
                </a:solidFill>
                <a:highlight>
                  <a:srgbClr val="FFFFFF"/>
                </a:highlight>
                <a:latin typeface="Roboto"/>
                <a:ea typeface="Roboto"/>
                <a:cs typeface="Roboto"/>
                <a:sym typeface="Roboto"/>
              </a:rPr>
              <a:t>compañías</a:t>
            </a:r>
            <a:r>
              <a:rPr lang="es" sz="1400">
                <a:solidFill>
                  <a:srgbClr val="000000"/>
                </a:solidFill>
                <a:highlight>
                  <a:srgbClr val="FFFFFF"/>
                </a:highlight>
                <a:latin typeface="Roboto"/>
                <a:ea typeface="Roboto"/>
                <a:cs typeface="Roboto"/>
                <a:sym typeface="Roboto"/>
              </a:rPr>
              <a:t> surgen malos </a:t>
            </a:r>
            <a:r>
              <a:rPr lang="es" sz="1400">
                <a:solidFill>
                  <a:srgbClr val="000000"/>
                </a:solidFill>
                <a:highlight>
                  <a:srgbClr val="FFFFFF"/>
                </a:highlight>
                <a:latin typeface="Roboto"/>
                <a:ea typeface="Roboto"/>
                <a:cs typeface="Roboto"/>
                <a:sym typeface="Roboto"/>
              </a:rPr>
              <a:t>hábitos</a:t>
            </a:r>
            <a:r>
              <a:rPr lang="es" sz="1400">
                <a:solidFill>
                  <a:srgbClr val="000000"/>
                </a:solidFill>
                <a:highlight>
                  <a:srgbClr val="FFFFFF"/>
                </a:highlight>
                <a:latin typeface="Roboto"/>
                <a:ea typeface="Roboto"/>
                <a:cs typeface="Roboto"/>
                <a:sym typeface="Roboto"/>
              </a:rPr>
              <a:t> en su dia a dia:</a:t>
            </a:r>
            <a:endParaRPr sz="1400">
              <a:solidFill>
                <a:srgbClr val="000000"/>
              </a:solidFill>
              <a:highlight>
                <a:srgbClr val="FFFFFF"/>
              </a:highlight>
              <a:latin typeface="Roboto"/>
              <a:ea typeface="Roboto"/>
              <a:cs typeface="Roboto"/>
              <a:sym typeface="Roboto"/>
            </a:endParaRPr>
          </a:p>
          <a:p>
            <a:pPr indent="0" lvl="0" marL="0" rtl="0" algn="l">
              <a:spcBef>
                <a:spcPts val="1700"/>
              </a:spcBef>
              <a:spcAft>
                <a:spcPts val="0"/>
              </a:spcAft>
              <a:buNone/>
            </a:pPr>
            <a:r>
              <a:t/>
            </a:r>
            <a:endParaRPr/>
          </a:p>
        </p:txBody>
      </p:sp>
      <p:sp>
        <p:nvSpPr>
          <p:cNvPr id="231" name="Google Shape;231;p28"/>
          <p:cNvSpPr txBox="1"/>
          <p:nvPr>
            <p:ph idx="1" type="body"/>
          </p:nvPr>
        </p:nvSpPr>
        <p:spPr>
          <a:xfrm>
            <a:off x="1157250" y="1704275"/>
            <a:ext cx="7167600" cy="2879100"/>
          </a:xfrm>
          <a:prstGeom prst="rect">
            <a:avLst/>
          </a:prstGeom>
        </p:spPr>
        <p:txBody>
          <a:bodyPr anchorCtr="0" anchor="t" bIns="91425" lIns="91425" spcFirstLastPara="1" rIns="91425" wrap="square" tIns="91425">
            <a:noAutofit/>
          </a:bodyPr>
          <a:lstStyle/>
          <a:p>
            <a:pPr indent="-292100" lvl="0" marL="457200" rtl="0" algn="l">
              <a:lnSpc>
                <a:spcPct val="160000"/>
              </a:lnSpc>
              <a:spcBef>
                <a:spcPts val="1700"/>
              </a:spcBef>
              <a:spcAft>
                <a:spcPts val="0"/>
              </a:spcAft>
              <a:buClr>
                <a:srgbClr val="000000"/>
              </a:buClr>
              <a:buSzPts val="1000"/>
              <a:buFont typeface="Roboto"/>
              <a:buChar char="●"/>
            </a:pPr>
            <a:r>
              <a:rPr lang="es" sz="1000">
                <a:solidFill>
                  <a:srgbClr val="000000"/>
                </a:solidFill>
                <a:highlight>
                  <a:srgbClr val="FFFFFF"/>
                </a:highlight>
                <a:latin typeface="Roboto"/>
                <a:ea typeface="Roboto"/>
                <a:cs typeface="Roboto"/>
                <a:sym typeface="Roboto"/>
              </a:rPr>
              <a:t>Asesinato</a:t>
            </a:r>
            <a:endParaRPr sz="1000">
              <a:solidFill>
                <a:srgbClr val="000000"/>
              </a:solidFill>
              <a:highlight>
                <a:srgbClr val="FFFFFF"/>
              </a:highlight>
              <a:latin typeface="Roboto"/>
              <a:ea typeface="Roboto"/>
              <a:cs typeface="Roboto"/>
              <a:sym typeface="Roboto"/>
            </a:endParaRPr>
          </a:p>
          <a:p>
            <a:pPr indent="-292100" lvl="0" marL="457200" rtl="0" algn="l">
              <a:lnSpc>
                <a:spcPct val="160000"/>
              </a:lnSpc>
              <a:spcBef>
                <a:spcPts val="0"/>
              </a:spcBef>
              <a:spcAft>
                <a:spcPts val="0"/>
              </a:spcAft>
              <a:buClr>
                <a:srgbClr val="000000"/>
              </a:buClr>
              <a:buSzPts val="1000"/>
              <a:buFont typeface="Roboto"/>
              <a:buChar char="●"/>
            </a:pPr>
            <a:r>
              <a:rPr lang="es" sz="1000">
                <a:solidFill>
                  <a:srgbClr val="000000"/>
                </a:solidFill>
                <a:highlight>
                  <a:srgbClr val="FFFFFF"/>
                </a:highlight>
                <a:latin typeface="Roboto"/>
                <a:ea typeface="Roboto"/>
                <a:cs typeface="Roboto"/>
                <a:sym typeface="Roboto"/>
              </a:rPr>
              <a:t>Robo o </a:t>
            </a:r>
            <a:r>
              <a:rPr lang="es" sz="1000">
                <a:solidFill>
                  <a:srgbClr val="000000"/>
                </a:solidFill>
                <a:highlight>
                  <a:srgbClr val="FFFFFF"/>
                </a:highlight>
                <a:latin typeface="Roboto"/>
                <a:ea typeface="Roboto"/>
                <a:cs typeface="Roboto"/>
                <a:sym typeface="Roboto"/>
              </a:rPr>
              <a:t>hurto</a:t>
            </a:r>
            <a:endParaRPr sz="1000">
              <a:solidFill>
                <a:srgbClr val="000000"/>
              </a:solidFill>
              <a:highlight>
                <a:srgbClr val="FFFFFF"/>
              </a:highlight>
              <a:latin typeface="Roboto"/>
              <a:ea typeface="Roboto"/>
              <a:cs typeface="Roboto"/>
              <a:sym typeface="Roboto"/>
            </a:endParaRPr>
          </a:p>
          <a:p>
            <a:pPr indent="-292100" lvl="0" marL="457200" rtl="0" algn="l">
              <a:lnSpc>
                <a:spcPct val="160000"/>
              </a:lnSpc>
              <a:spcBef>
                <a:spcPts val="0"/>
              </a:spcBef>
              <a:spcAft>
                <a:spcPts val="0"/>
              </a:spcAft>
              <a:buClr>
                <a:srgbClr val="000000"/>
              </a:buClr>
              <a:buSzPts val="1000"/>
              <a:buFont typeface="Roboto"/>
              <a:buChar char="●"/>
            </a:pPr>
            <a:r>
              <a:rPr lang="es" sz="1000">
                <a:solidFill>
                  <a:srgbClr val="000000"/>
                </a:solidFill>
                <a:highlight>
                  <a:srgbClr val="FFFFFF"/>
                </a:highlight>
                <a:latin typeface="Roboto"/>
                <a:ea typeface="Roboto"/>
                <a:cs typeface="Roboto"/>
                <a:sym typeface="Roboto"/>
              </a:rPr>
              <a:t>Agresividad</a:t>
            </a:r>
            <a:endParaRPr sz="1000">
              <a:solidFill>
                <a:srgbClr val="000000"/>
              </a:solidFill>
              <a:highlight>
                <a:srgbClr val="FFFFFF"/>
              </a:highlight>
              <a:latin typeface="Roboto"/>
              <a:ea typeface="Roboto"/>
              <a:cs typeface="Roboto"/>
              <a:sym typeface="Roboto"/>
            </a:endParaRPr>
          </a:p>
          <a:p>
            <a:pPr indent="-292100" lvl="0" marL="457200" rtl="0" algn="l">
              <a:lnSpc>
                <a:spcPct val="160000"/>
              </a:lnSpc>
              <a:spcBef>
                <a:spcPts val="0"/>
              </a:spcBef>
              <a:spcAft>
                <a:spcPts val="0"/>
              </a:spcAft>
              <a:buClr>
                <a:srgbClr val="000000"/>
              </a:buClr>
              <a:buSzPts val="1000"/>
              <a:buFont typeface="Roboto"/>
              <a:buChar char="●"/>
            </a:pPr>
            <a:r>
              <a:rPr lang="es" sz="1000">
                <a:solidFill>
                  <a:srgbClr val="000000"/>
                </a:solidFill>
                <a:highlight>
                  <a:srgbClr val="FFFFFF"/>
                </a:highlight>
                <a:latin typeface="Roboto"/>
                <a:ea typeface="Roboto"/>
                <a:cs typeface="Roboto"/>
                <a:sym typeface="Roboto"/>
              </a:rPr>
              <a:t>Consumo</a:t>
            </a:r>
            <a:endParaRPr sz="1000">
              <a:solidFill>
                <a:srgbClr val="000000"/>
              </a:solidFill>
              <a:highlight>
                <a:srgbClr val="FFFFFF"/>
              </a:highlight>
              <a:latin typeface="Roboto"/>
              <a:ea typeface="Roboto"/>
              <a:cs typeface="Roboto"/>
              <a:sym typeface="Roboto"/>
            </a:endParaRPr>
          </a:p>
          <a:p>
            <a:pPr indent="-292100" lvl="0" marL="457200" rtl="0" algn="l">
              <a:lnSpc>
                <a:spcPct val="160000"/>
              </a:lnSpc>
              <a:spcBef>
                <a:spcPts val="0"/>
              </a:spcBef>
              <a:spcAft>
                <a:spcPts val="0"/>
              </a:spcAft>
              <a:buClr>
                <a:srgbClr val="000000"/>
              </a:buClr>
              <a:buSzPts val="1000"/>
              <a:buFont typeface="Roboto"/>
              <a:buChar char="●"/>
            </a:pPr>
            <a:r>
              <a:rPr lang="es" sz="1000">
                <a:solidFill>
                  <a:srgbClr val="000000"/>
                </a:solidFill>
                <a:highlight>
                  <a:srgbClr val="FFFFFF"/>
                </a:highlight>
                <a:latin typeface="Roboto"/>
                <a:ea typeface="Roboto"/>
                <a:cs typeface="Roboto"/>
                <a:sym typeface="Roboto"/>
              </a:rPr>
              <a:t>Marginación social</a:t>
            </a:r>
            <a:endParaRPr sz="1000">
              <a:solidFill>
                <a:srgbClr val="000000"/>
              </a:solidFill>
              <a:highlight>
                <a:srgbClr val="FFFFFF"/>
              </a:highlight>
              <a:latin typeface="Roboto"/>
              <a:ea typeface="Roboto"/>
              <a:cs typeface="Roboto"/>
              <a:sym typeface="Roboto"/>
            </a:endParaRPr>
          </a:p>
          <a:p>
            <a:pPr indent="-292100" lvl="0" marL="457200" rtl="0" algn="l">
              <a:lnSpc>
                <a:spcPct val="160000"/>
              </a:lnSpc>
              <a:spcBef>
                <a:spcPts val="0"/>
              </a:spcBef>
              <a:spcAft>
                <a:spcPts val="0"/>
              </a:spcAft>
              <a:buClr>
                <a:srgbClr val="000000"/>
              </a:buClr>
              <a:buSzPts val="1000"/>
              <a:buFont typeface="Roboto"/>
              <a:buChar char="●"/>
            </a:pPr>
            <a:r>
              <a:rPr lang="es" sz="1000">
                <a:solidFill>
                  <a:srgbClr val="000000"/>
                </a:solidFill>
                <a:highlight>
                  <a:srgbClr val="FFFFFF"/>
                </a:highlight>
                <a:latin typeface="Roboto"/>
                <a:ea typeface="Roboto"/>
                <a:cs typeface="Roboto"/>
                <a:sym typeface="Roboto"/>
              </a:rPr>
              <a:t>Violencia familiar </a:t>
            </a:r>
            <a:endParaRPr sz="1000">
              <a:solidFill>
                <a:srgbClr val="000000"/>
              </a:solidFill>
              <a:highlight>
                <a:srgbClr val="FFFFFF"/>
              </a:highlight>
              <a:latin typeface="Roboto"/>
              <a:ea typeface="Roboto"/>
              <a:cs typeface="Roboto"/>
              <a:sym typeface="Roboto"/>
            </a:endParaRPr>
          </a:p>
          <a:p>
            <a:pPr indent="-292100" lvl="0" marL="457200" rtl="0" algn="l">
              <a:lnSpc>
                <a:spcPct val="160000"/>
              </a:lnSpc>
              <a:spcBef>
                <a:spcPts val="0"/>
              </a:spcBef>
              <a:spcAft>
                <a:spcPts val="0"/>
              </a:spcAft>
              <a:buClr>
                <a:srgbClr val="000000"/>
              </a:buClr>
              <a:buSzPts val="1000"/>
              <a:buFont typeface="Roboto"/>
              <a:buChar char="●"/>
            </a:pPr>
            <a:r>
              <a:rPr lang="es" sz="1000">
                <a:solidFill>
                  <a:srgbClr val="000000"/>
                </a:solidFill>
                <a:highlight>
                  <a:srgbClr val="FFFFFF"/>
                </a:highlight>
                <a:latin typeface="Roboto"/>
                <a:ea typeface="Roboto"/>
                <a:cs typeface="Roboto"/>
                <a:sym typeface="Roboto"/>
              </a:rPr>
              <a:t>Problemas con la autoridad</a:t>
            </a:r>
            <a:endParaRPr sz="1000">
              <a:solidFill>
                <a:srgbClr val="000000"/>
              </a:solidFill>
              <a:highlight>
                <a:srgbClr val="FFFFFF"/>
              </a:highlight>
              <a:latin typeface="Roboto"/>
              <a:ea typeface="Roboto"/>
              <a:cs typeface="Roboto"/>
              <a:sym typeface="Roboto"/>
            </a:endParaRPr>
          </a:p>
          <a:p>
            <a:pPr indent="-292100" lvl="0" marL="457200" rtl="0" algn="l">
              <a:lnSpc>
                <a:spcPct val="160000"/>
              </a:lnSpc>
              <a:spcBef>
                <a:spcPts val="0"/>
              </a:spcBef>
              <a:spcAft>
                <a:spcPts val="0"/>
              </a:spcAft>
              <a:buClr>
                <a:srgbClr val="000000"/>
              </a:buClr>
              <a:buSzPts val="1000"/>
              <a:buFont typeface="Roboto"/>
              <a:buChar char="●"/>
            </a:pPr>
            <a:r>
              <a:rPr lang="es" sz="1000">
                <a:solidFill>
                  <a:srgbClr val="000000"/>
                </a:solidFill>
                <a:highlight>
                  <a:srgbClr val="FFFFFF"/>
                </a:highlight>
                <a:latin typeface="Roboto"/>
                <a:ea typeface="Roboto"/>
                <a:cs typeface="Roboto"/>
                <a:sym typeface="Roboto"/>
              </a:rPr>
              <a:t>Violación</a:t>
            </a:r>
            <a:endParaRPr sz="1000">
              <a:solidFill>
                <a:srgbClr val="000000"/>
              </a:solidFill>
              <a:highlight>
                <a:srgbClr val="FFFFFF"/>
              </a:highlight>
              <a:latin typeface="Roboto"/>
              <a:ea typeface="Roboto"/>
              <a:cs typeface="Roboto"/>
              <a:sym typeface="Roboto"/>
            </a:endParaRPr>
          </a:p>
          <a:p>
            <a:pPr indent="0" lvl="0" marL="0" rtl="0" algn="l">
              <a:lnSpc>
                <a:spcPct val="160000"/>
              </a:lnSpc>
              <a:spcBef>
                <a:spcPts val="1700"/>
              </a:spcBef>
              <a:spcAft>
                <a:spcPts val="1700"/>
              </a:spcAft>
              <a:buNone/>
            </a:pPr>
            <a:r>
              <a:t/>
            </a:r>
            <a:endParaRPr sz="1000">
              <a:solidFill>
                <a:srgbClr val="000000"/>
              </a:solidFill>
              <a:highlight>
                <a:srgbClr val="FFFFFF"/>
              </a:highlight>
              <a:latin typeface="Roboto"/>
              <a:ea typeface="Roboto"/>
              <a:cs typeface="Roboto"/>
              <a:sym typeface="Roboto"/>
            </a:endParaRPr>
          </a:p>
        </p:txBody>
      </p:sp>
      <p:pic>
        <p:nvPicPr>
          <p:cNvPr id="232" name="Google Shape;232;p28"/>
          <p:cNvPicPr preferRelativeResize="0"/>
          <p:nvPr/>
        </p:nvPicPr>
        <p:blipFill>
          <a:blip r:embed="rId3">
            <a:alphaModFix/>
          </a:blip>
          <a:stretch>
            <a:fillRect/>
          </a:stretch>
        </p:blipFill>
        <p:spPr>
          <a:xfrm>
            <a:off x="3520050" y="1704275"/>
            <a:ext cx="1741908" cy="1159175"/>
          </a:xfrm>
          <a:prstGeom prst="rect">
            <a:avLst/>
          </a:prstGeom>
          <a:noFill/>
          <a:ln>
            <a:noFill/>
          </a:ln>
        </p:spPr>
      </p:pic>
      <p:pic>
        <p:nvPicPr>
          <p:cNvPr id="233" name="Google Shape;233;p28"/>
          <p:cNvPicPr preferRelativeResize="0"/>
          <p:nvPr/>
        </p:nvPicPr>
        <p:blipFill>
          <a:blip r:embed="rId4">
            <a:alphaModFix/>
          </a:blip>
          <a:stretch>
            <a:fillRect/>
          </a:stretch>
        </p:blipFill>
        <p:spPr>
          <a:xfrm>
            <a:off x="4749950" y="1471075"/>
            <a:ext cx="1465125" cy="879075"/>
          </a:xfrm>
          <a:prstGeom prst="rect">
            <a:avLst/>
          </a:prstGeom>
          <a:noFill/>
          <a:ln>
            <a:noFill/>
          </a:ln>
        </p:spPr>
      </p:pic>
      <p:pic>
        <p:nvPicPr>
          <p:cNvPr id="234" name="Google Shape;234;p28"/>
          <p:cNvPicPr preferRelativeResize="0"/>
          <p:nvPr/>
        </p:nvPicPr>
        <p:blipFill>
          <a:blip r:embed="rId5">
            <a:alphaModFix/>
          </a:blip>
          <a:stretch>
            <a:fillRect/>
          </a:stretch>
        </p:blipFill>
        <p:spPr>
          <a:xfrm>
            <a:off x="5176875" y="2350141"/>
            <a:ext cx="1813900" cy="1015784"/>
          </a:xfrm>
          <a:prstGeom prst="rect">
            <a:avLst/>
          </a:prstGeom>
          <a:noFill/>
          <a:ln>
            <a:noFill/>
          </a:ln>
        </p:spPr>
      </p:pic>
      <p:pic>
        <p:nvPicPr>
          <p:cNvPr id="235" name="Google Shape;235;p28"/>
          <p:cNvPicPr preferRelativeResize="0"/>
          <p:nvPr/>
        </p:nvPicPr>
        <p:blipFill>
          <a:blip r:embed="rId6">
            <a:alphaModFix/>
          </a:blip>
          <a:stretch>
            <a:fillRect/>
          </a:stretch>
        </p:blipFill>
        <p:spPr>
          <a:xfrm>
            <a:off x="3520051" y="2863451"/>
            <a:ext cx="1656825" cy="1225154"/>
          </a:xfrm>
          <a:prstGeom prst="rect">
            <a:avLst/>
          </a:prstGeom>
          <a:noFill/>
          <a:ln>
            <a:noFill/>
          </a:ln>
        </p:spPr>
      </p:pic>
      <p:pic>
        <p:nvPicPr>
          <p:cNvPr id="236" name="Google Shape;236;p28"/>
          <p:cNvPicPr preferRelativeResize="0"/>
          <p:nvPr/>
        </p:nvPicPr>
        <p:blipFill>
          <a:blip r:embed="rId7">
            <a:alphaModFix/>
          </a:blip>
          <a:stretch>
            <a:fillRect/>
          </a:stretch>
        </p:blipFill>
        <p:spPr>
          <a:xfrm>
            <a:off x="3520050" y="3835575"/>
            <a:ext cx="2299691" cy="954599"/>
          </a:xfrm>
          <a:prstGeom prst="rect">
            <a:avLst/>
          </a:prstGeom>
          <a:noFill/>
          <a:ln>
            <a:noFill/>
          </a:ln>
        </p:spPr>
      </p:pic>
      <p:pic>
        <p:nvPicPr>
          <p:cNvPr id="237" name="Google Shape;237;p28"/>
          <p:cNvPicPr preferRelativeResize="0"/>
          <p:nvPr/>
        </p:nvPicPr>
        <p:blipFill>
          <a:blip r:embed="rId8">
            <a:alphaModFix/>
          </a:blip>
          <a:stretch>
            <a:fillRect/>
          </a:stretch>
        </p:blipFill>
        <p:spPr>
          <a:xfrm>
            <a:off x="5713750" y="3840350"/>
            <a:ext cx="2138301" cy="954600"/>
          </a:xfrm>
          <a:prstGeom prst="rect">
            <a:avLst/>
          </a:prstGeom>
          <a:noFill/>
          <a:ln>
            <a:noFill/>
          </a:ln>
        </p:spPr>
      </p:pic>
      <p:pic>
        <p:nvPicPr>
          <p:cNvPr id="238" name="Google Shape;238;p28"/>
          <p:cNvPicPr preferRelativeResize="0"/>
          <p:nvPr/>
        </p:nvPicPr>
        <p:blipFill>
          <a:blip r:embed="rId9">
            <a:alphaModFix/>
          </a:blip>
          <a:stretch>
            <a:fillRect/>
          </a:stretch>
        </p:blipFill>
        <p:spPr>
          <a:xfrm>
            <a:off x="6990775" y="2626188"/>
            <a:ext cx="1656825" cy="1214162"/>
          </a:xfrm>
          <a:prstGeom prst="rect">
            <a:avLst/>
          </a:prstGeom>
          <a:noFill/>
          <a:ln>
            <a:noFill/>
          </a:ln>
        </p:spPr>
      </p:pic>
      <p:pic>
        <p:nvPicPr>
          <p:cNvPr id="239" name="Google Shape;239;p28"/>
          <p:cNvPicPr preferRelativeResize="0"/>
          <p:nvPr/>
        </p:nvPicPr>
        <p:blipFill>
          <a:blip r:embed="rId10">
            <a:alphaModFix/>
          </a:blip>
          <a:stretch>
            <a:fillRect/>
          </a:stretch>
        </p:blipFill>
        <p:spPr>
          <a:xfrm>
            <a:off x="6990776" y="1368900"/>
            <a:ext cx="1656825" cy="122515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29"/>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9"/>
          <p:cNvSpPr txBox="1"/>
          <p:nvPr>
            <p:ph idx="1" type="body"/>
          </p:nvPr>
        </p:nvSpPr>
        <p:spPr>
          <a:xfrm>
            <a:off x="4252275" y="2364900"/>
            <a:ext cx="4671300" cy="413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 sz="1100" u="sng">
                <a:solidFill>
                  <a:schemeClr val="hlink"/>
                </a:solidFill>
                <a:latin typeface="Arial"/>
                <a:ea typeface="Arial"/>
                <a:cs typeface="Arial"/>
                <a:sym typeface="Arial"/>
                <a:hlinkClick r:id="rId3"/>
              </a:rPr>
              <a:t>https://www.youtube.com/watch?v=7_ypdTGGeIw</a:t>
            </a:r>
            <a:endParaRPr/>
          </a:p>
        </p:txBody>
      </p:sp>
      <p:pic>
        <p:nvPicPr>
          <p:cNvPr id="246" name="Google Shape;246;p29"/>
          <p:cNvPicPr preferRelativeResize="0"/>
          <p:nvPr/>
        </p:nvPicPr>
        <p:blipFill>
          <a:blip r:embed="rId4">
            <a:alphaModFix/>
          </a:blip>
          <a:stretch>
            <a:fillRect/>
          </a:stretch>
        </p:blipFill>
        <p:spPr>
          <a:xfrm>
            <a:off x="1022200" y="1647825"/>
            <a:ext cx="2466975" cy="18478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Google Shape;251;p30"/>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CENTROS DE MENORES</a:t>
            </a:r>
            <a:endParaRPr/>
          </a:p>
        </p:txBody>
      </p:sp>
      <p:sp>
        <p:nvSpPr>
          <p:cNvPr id="252" name="Google Shape;252;p30"/>
          <p:cNvSpPr txBox="1"/>
          <p:nvPr>
            <p:ph idx="1" type="body"/>
          </p:nvPr>
        </p:nvSpPr>
        <p:spPr>
          <a:xfrm>
            <a:off x="738600" y="2038925"/>
            <a:ext cx="7505700" cy="2425800"/>
          </a:xfrm>
          <a:prstGeom prst="rect">
            <a:avLst/>
          </a:prstGeom>
        </p:spPr>
        <p:txBody>
          <a:bodyPr anchorCtr="0" anchor="t" bIns="91425" lIns="91425" spcFirstLastPara="1" rIns="91425" wrap="square" tIns="91425">
            <a:noAutofit/>
          </a:bodyPr>
          <a:lstStyle/>
          <a:p>
            <a:pPr indent="0" lvl="0" marL="0" rtl="0" algn="l">
              <a:lnSpc>
                <a:spcPct val="160000"/>
              </a:lnSpc>
              <a:spcBef>
                <a:spcPts val="1700"/>
              </a:spcBef>
              <a:spcAft>
                <a:spcPts val="0"/>
              </a:spcAft>
              <a:buNone/>
            </a:pPr>
            <a:r>
              <a:rPr lang="es" sz="1200">
                <a:solidFill>
                  <a:srgbClr val="000000"/>
                </a:solidFill>
                <a:highlight>
                  <a:srgbClr val="FFFFFF"/>
                </a:highlight>
                <a:latin typeface="Roboto"/>
                <a:ea typeface="Roboto"/>
                <a:cs typeface="Roboto"/>
                <a:sym typeface="Roboto"/>
              </a:rPr>
              <a:t>Como consecuencia de todos los actos anteriores, estos menores de estas bandas pueden acabar en </a:t>
            </a:r>
            <a:r>
              <a:rPr lang="es" sz="1200" u="sng">
                <a:solidFill>
                  <a:srgbClr val="000000"/>
                </a:solidFill>
                <a:highlight>
                  <a:srgbClr val="FFFFFF"/>
                </a:highlight>
                <a:latin typeface="Roboto"/>
                <a:ea typeface="Roboto"/>
                <a:cs typeface="Roboto"/>
                <a:sym typeface="Roboto"/>
              </a:rPr>
              <a:t>Centros de Menores</a:t>
            </a:r>
            <a:r>
              <a:rPr lang="es" sz="1200">
                <a:solidFill>
                  <a:srgbClr val="000000"/>
                </a:solidFill>
                <a:highlight>
                  <a:srgbClr val="FFFFFF"/>
                </a:highlight>
                <a:latin typeface="Roboto"/>
                <a:ea typeface="Roboto"/>
                <a:cs typeface="Roboto"/>
                <a:sym typeface="Roboto"/>
              </a:rPr>
              <a:t> para pagar por sus actos.</a:t>
            </a:r>
            <a:endParaRPr sz="1200">
              <a:solidFill>
                <a:srgbClr val="000000"/>
              </a:solidFill>
              <a:highlight>
                <a:srgbClr val="FFFFFF"/>
              </a:highlight>
              <a:latin typeface="Roboto"/>
              <a:ea typeface="Roboto"/>
              <a:cs typeface="Roboto"/>
              <a:sym typeface="Roboto"/>
            </a:endParaRPr>
          </a:p>
          <a:p>
            <a:pPr indent="0" lvl="0" marL="0" rtl="0" algn="l">
              <a:lnSpc>
                <a:spcPct val="160000"/>
              </a:lnSpc>
              <a:spcBef>
                <a:spcPts val="1700"/>
              </a:spcBef>
              <a:spcAft>
                <a:spcPts val="0"/>
              </a:spcAft>
              <a:buNone/>
            </a:pPr>
            <a:r>
              <a:rPr lang="es" sz="1200">
                <a:solidFill>
                  <a:srgbClr val="333333"/>
                </a:solidFill>
                <a:highlight>
                  <a:srgbClr val="FFFFFF"/>
                </a:highlight>
                <a:latin typeface="Arial"/>
                <a:ea typeface="Arial"/>
                <a:cs typeface="Arial"/>
                <a:sym typeface="Arial"/>
              </a:rPr>
              <a:t>Existen dos grandes grupos de centros: </a:t>
            </a:r>
            <a:endParaRPr sz="1200">
              <a:solidFill>
                <a:srgbClr val="333333"/>
              </a:solidFill>
              <a:highlight>
                <a:srgbClr val="FFFFFF"/>
              </a:highlight>
              <a:latin typeface="Arial"/>
              <a:ea typeface="Arial"/>
              <a:cs typeface="Arial"/>
              <a:sym typeface="Arial"/>
            </a:endParaRPr>
          </a:p>
          <a:p>
            <a:pPr indent="0" lvl="0" marL="0" rtl="0" algn="l">
              <a:lnSpc>
                <a:spcPct val="160000"/>
              </a:lnSpc>
              <a:spcBef>
                <a:spcPts val="1700"/>
              </a:spcBef>
              <a:spcAft>
                <a:spcPts val="0"/>
              </a:spcAft>
              <a:buNone/>
            </a:pPr>
            <a:r>
              <a:rPr lang="es" sz="1200">
                <a:solidFill>
                  <a:srgbClr val="333333"/>
                </a:solidFill>
                <a:highlight>
                  <a:srgbClr val="FFFFFF"/>
                </a:highlight>
                <a:latin typeface="Arial"/>
                <a:ea typeface="Arial"/>
                <a:cs typeface="Arial"/>
                <a:sym typeface="Arial"/>
              </a:rPr>
              <a:t>Los de protección (los menores son retirados de sus familias por graves situaciones de desamparo) </a:t>
            </a:r>
            <a:endParaRPr sz="1200">
              <a:solidFill>
                <a:srgbClr val="333333"/>
              </a:solidFill>
              <a:highlight>
                <a:srgbClr val="FFFFFF"/>
              </a:highlight>
              <a:latin typeface="Arial"/>
              <a:ea typeface="Arial"/>
              <a:cs typeface="Arial"/>
              <a:sym typeface="Arial"/>
            </a:endParaRPr>
          </a:p>
          <a:p>
            <a:pPr indent="0" lvl="0" marL="0" rtl="0" algn="l">
              <a:lnSpc>
                <a:spcPct val="160000"/>
              </a:lnSpc>
              <a:spcBef>
                <a:spcPts val="1700"/>
              </a:spcBef>
              <a:spcAft>
                <a:spcPts val="1700"/>
              </a:spcAft>
              <a:buNone/>
            </a:pPr>
            <a:r>
              <a:rPr lang="es" sz="1200">
                <a:solidFill>
                  <a:srgbClr val="333333"/>
                </a:solidFill>
                <a:highlight>
                  <a:srgbClr val="FFFFFF"/>
                </a:highlight>
                <a:latin typeface="Arial"/>
                <a:ea typeface="Arial"/>
                <a:cs typeface="Arial"/>
                <a:sym typeface="Arial"/>
              </a:rPr>
              <a:t> Los de reforma (ingresan por cometer delitos). </a:t>
            </a:r>
            <a:endParaRPr/>
          </a:p>
        </p:txBody>
      </p:sp>
      <p:pic>
        <p:nvPicPr>
          <p:cNvPr id="253" name="Google Shape;253;p30"/>
          <p:cNvPicPr preferRelativeResize="0"/>
          <p:nvPr/>
        </p:nvPicPr>
        <p:blipFill>
          <a:blip r:embed="rId3">
            <a:alphaModFix/>
          </a:blip>
          <a:stretch>
            <a:fillRect/>
          </a:stretch>
        </p:blipFill>
        <p:spPr>
          <a:xfrm>
            <a:off x="5636700" y="575600"/>
            <a:ext cx="2688150" cy="165424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Google Shape;258;p31"/>
          <p:cNvSpPr txBox="1"/>
          <p:nvPr>
            <p:ph idx="1" type="body"/>
          </p:nvPr>
        </p:nvSpPr>
        <p:spPr>
          <a:xfrm>
            <a:off x="466325" y="481325"/>
            <a:ext cx="3232200" cy="346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a:t>ZUMARRAGA</a:t>
            </a:r>
            <a:r>
              <a:rPr lang="es"/>
              <a:t>,</a:t>
            </a:r>
            <a:r>
              <a:rPr lang="es">
                <a:solidFill>
                  <a:srgbClr val="000000"/>
                </a:solidFill>
              </a:rPr>
              <a:t> es como si sería una </a:t>
            </a:r>
            <a:r>
              <a:rPr lang="es">
                <a:solidFill>
                  <a:srgbClr val="000000"/>
                </a:solidFill>
              </a:rPr>
              <a:t>cárcel</a:t>
            </a:r>
            <a:r>
              <a:rPr lang="es">
                <a:solidFill>
                  <a:srgbClr val="000000"/>
                </a:solidFill>
              </a:rPr>
              <a:t> de menores.</a:t>
            </a:r>
            <a:r>
              <a:rPr lang="es" sz="1100">
                <a:solidFill>
                  <a:srgbClr val="000000"/>
                </a:solidFill>
                <a:latin typeface="Montserrat"/>
                <a:ea typeface="Montserrat"/>
                <a:cs typeface="Montserrat"/>
                <a:sym typeface="Montserrat"/>
              </a:rPr>
              <a:t>En Euskadi existen siete centros en los que las personas menores infractores cumplen las medias impuestas por jueces y tribunales. </a:t>
            </a:r>
            <a:endParaRPr sz="1100">
              <a:solidFill>
                <a:srgbClr val="000000"/>
              </a:solidFill>
              <a:latin typeface="Montserrat"/>
              <a:ea typeface="Montserrat"/>
              <a:cs typeface="Montserrat"/>
              <a:sym typeface="Montserrat"/>
            </a:endParaRPr>
          </a:p>
          <a:p>
            <a:pPr indent="0" lvl="0" marL="0" rtl="0" algn="l">
              <a:spcBef>
                <a:spcPts val="1600"/>
              </a:spcBef>
              <a:spcAft>
                <a:spcPts val="0"/>
              </a:spcAft>
              <a:buNone/>
            </a:pPr>
            <a:r>
              <a:rPr lang="es" sz="1100">
                <a:solidFill>
                  <a:srgbClr val="000000"/>
                </a:solidFill>
                <a:latin typeface="Montserrat"/>
                <a:ea typeface="Montserrat"/>
                <a:cs typeface="Montserrat"/>
                <a:sym typeface="Montserrat"/>
              </a:rPr>
              <a:t>De ellos, el centro de Ibaiondo es el único que está catalogado como nivel 1, donde se cumplen las medidas más restrictivas y de mayor duración.</a:t>
            </a:r>
            <a:endParaRPr sz="1100">
              <a:solidFill>
                <a:srgbClr val="000000"/>
              </a:solidFill>
              <a:latin typeface="Montserrat"/>
              <a:ea typeface="Montserrat"/>
              <a:cs typeface="Montserrat"/>
              <a:sym typeface="Montserrat"/>
            </a:endParaRPr>
          </a:p>
          <a:p>
            <a:pPr indent="0" lvl="0" marL="0" rtl="0" algn="l">
              <a:spcBef>
                <a:spcPts val="1600"/>
              </a:spcBef>
              <a:spcAft>
                <a:spcPts val="0"/>
              </a:spcAft>
              <a:buNone/>
            </a:pPr>
            <a:r>
              <a:rPr lang="es">
                <a:solidFill>
                  <a:srgbClr val="000000"/>
                </a:solidFill>
                <a:latin typeface="Roboto"/>
                <a:ea typeface="Roboto"/>
                <a:cs typeface="Roboto"/>
                <a:sym typeface="Roboto"/>
              </a:rPr>
              <a:t>Atendidos por alrededor de 225 profesionales, cuya finalidad es acoger, reeducar y reinsertar en la sociedad a las personas jóvenes condenadas por los tribunales.</a:t>
            </a:r>
            <a:endParaRPr sz="1100">
              <a:solidFill>
                <a:srgbClr val="000000"/>
              </a:solidFill>
              <a:latin typeface="Montserrat"/>
              <a:ea typeface="Montserrat"/>
              <a:cs typeface="Montserrat"/>
              <a:sym typeface="Montserrat"/>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259" name="Google Shape;259;p31"/>
          <p:cNvPicPr preferRelativeResize="0"/>
          <p:nvPr/>
        </p:nvPicPr>
        <p:blipFill>
          <a:blip r:embed="rId3">
            <a:alphaModFix/>
          </a:blip>
          <a:stretch>
            <a:fillRect/>
          </a:stretch>
        </p:blipFill>
        <p:spPr>
          <a:xfrm>
            <a:off x="5268063" y="374588"/>
            <a:ext cx="2752725" cy="1666875"/>
          </a:xfrm>
          <a:prstGeom prst="rect">
            <a:avLst/>
          </a:prstGeom>
          <a:noFill/>
          <a:ln>
            <a:noFill/>
          </a:ln>
        </p:spPr>
      </p:pic>
      <p:pic>
        <p:nvPicPr>
          <p:cNvPr id="260" name="Google Shape;260;p31"/>
          <p:cNvPicPr preferRelativeResize="0"/>
          <p:nvPr/>
        </p:nvPicPr>
        <p:blipFill>
          <a:blip r:embed="rId4">
            <a:alphaModFix/>
          </a:blip>
          <a:stretch>
            <a:fillRect/>
          </a:stretch>
        </p:blipFill>
        <p:spPr>
          <a:xfrm>
            <a:off x="4694800" y="2169249"/>
            <a:ext cx="3766725" cy="2324025"/>
          </a:xfrm>
          <a:prstGeom prst="rect">
            <a:avLst/>
          </a:prstGeom>
          <a:noFill/>
          <a:ln>
            <a:noFill/>
          </a:ln>
        </p:spPr>
      </p:pic>
      <p:sp>
        <p:nvSpPr>
          <p:cNvPr id="261" name="Google Shape;261;p31"/>
          <p:cNvSpPr txBox="1"/>
          <p:nvPr/>
        </p:nvSpPr>
        <p:spPr>
          <a:xfrm>
            <a:off x="1868425" y="4005275"/>
            <a:ext cx="2641500" cy="75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1300">
                <a:solidFill>
                  <a:srgbClr val="333333"/>
                </a:solidFill>
                <a:highlight>
                  <a:srgbClr val="FFFFFF"/>
                </a:highlight>
                <a:latin typeface="Merriweather"/>
                <a:ea typeface="Merriweather"/>
                <a:cs typeface="Merriweather"/>
                <a:sym typeface="Merriweather"/>
              </a:rPr>
              <a:t>Aquí llegan los menores que cometen los delitos más graves.</a:t>
            </a:r>
            <a:endParaRPr>
              <a:latin typeface="Calibri"/>
              <a:ea typeface="Calibri"/>
              <a:cs typeface="Calibri"/>
              <a:sym typeface="Calibri"/>
            </a:endParaRPr>
          </a:p>
        </p:txBody>
      </p:sp>
      <p:sp>
        <p:nvSpPr>
          <p:cNvPr id="262" name="Google Shape;262;p31"/>
          <p:cNvSpPr txBox="1"/>
          <p:nvPr/>
        </p:nvSpPr>
        <p:spPr>
          <a:xfrm>
            <a:off x="3870750" y="374637"/>
            <a:ext cx="1402500" cy="166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1300">
                <a:solidFill>
                  <a:srgbClr val="1B1B1B"/>
                </a:solidFill>
                <a:latin typeface="Roboto"/>
                <a:ea typeface="Roboto"/>
                <a:cs typeface="Roboto"/>
                <a:sym typeface="Roboto"/>
              </a:rPr>
              <a:t>7 centros</a:t>
            </a:r>
            <a:endParaRPr b="1" sz="1300">
              <a:solidFill>
                <a:srgbClr val="1B1B1B"/>
              </a:solidFill>
              <a:latin typeface="Roboto"/>
              <a:ea typeface="Roboto"/>
              <a:cs typeface="Roboto"/>
              <a:sym typeface="Roboto"/>
            </a:endParaRPr>
          </a:p>
          <a:p>
            <a:pPr indent="0" lvl="0" marL="0" rtl="0" algn="l">
              <a:spcBef>
                <a:spcPts val="0"/>
              </a:spcBef>
              <a:spcAft>
                <a:spcPts val="0"/>
              </a:spcAft>
              <a:buNone/>
            </a:pPr>
            <a:r>
              <a:rPr b="1" lang="es" sz="1300">
                <a:solidFill>
                  <a:srgbClr val="1B1B1B"/>
                </a:solidFill>
                <a:latin typeface="Roboto"/>
                <a:ea typeface="Roboto"/>
                <a:cs typeface="Roboto"/>
                <a:sym typeface="Roboto"/>
              </a:rPr>
              <a:t>(Ibaiondo, Txema Finez, Uribarri, Urgozo, Andoiu/Gorbeia y Bilbao)</a:t>
            </a:r>
            <a:endParaRPr b="1">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4"/>
          <p:cNvSpPr txBox="1"/>
          <p:nvPr>
            <p:ph type="title"/>
          </p:nvPr>
        </p:nvSpPr>
        <p:spPr>
          <a:xfrm>
            <a:off x="1735850" y="179667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3600"/>
              <a:t>¿Que es una Tribu Urbana?</a:t>
            </a:r>
            <a:endParaRPr sz="3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32"/>
          <p:cNvSpPr txBox="1"/>
          <p:nvPr>
            <p:ph type="title"/>
          </p:nvPr>
        </p:nvSpPr>
        <p:spPr>
          <a:xfrm>
            <a:off x="441000" y="45527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NOTICIAS</a:t>
            </a:r>
            <a:endParaRPr/>
          </a:p>
        </p:txBody>
      </p:sp>
      <p:sp>
        <p:nvSpPr>
          <p:cNvPr id="268" name="Google Shape;268;p32"/>
          <p:cNvSpPr txBox="1"/>
          <p:nvPr>
            <p:ph idx="1" type="body"/>
          </p:nvPr>
        </p:nvSpPr>
        <p:spPr>
          <a:xfrm>
            <a:off x="3380250" y="455275"/>
            <a:ext cx="4944600" cy="79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sz="1000">
                <a:solidFill>
                  <a:srgbClr val="333333"/>
                </a:solidFill>
                <a:highlight>
                  <a:srgbClr val="FFE599"/>
                </a:highlight>
                <a:latin typeface="Georgia"/>
                <a:ea typeface="Georgia"/>
                <a:cs typeface="Georgia"/>
                <a:sym typeface="Georgia"/>
              </a:rPr>
              <a:t>La Fiscalía de menores solicita refuerzos ante el aumento de delitos</a:t>
            </a:r>
            <a:endParaRPr b="1" sz="1000">
              <a:solidFill>
                <a:srgbClr val="333333"/>
              </a:solidFill>
              <a:highlight>
                <a:srgbClr val="FFE599"/>
              </a:highlight>
              <a:latin typeface="Georgia"/>
              <a:ea typeface="Georgia"/>
              <a:cs typeface="Georgia"/>
              <a:sym typeface="Georgia"/>
            </a:endParaRPr>
          </a:p>
          <a:p>
            <a:pPr indent="0" lvl="0" marL="0" rtl="0" algn="l">
              <a:lnSpc>
                <a:spcPct val="160000"/>
              </a:lnSpc>
              <a:spcBef>
                <a:spcPts val="1700"/>
              </a:spcBef>
              <a:spcAft>
                <a:spcPts val="0"/>
              </a:spcAft>
              <a:buNone/>
            </a:pPr>
            <a:r>
              <a:rPr lang="es" sz="1100">
                <a:solidFill>
                  <a:srgbClr val="333333"/>
                </a:solidFill>
                <a:highlight>
                  <a:srgbClr val="FFE599"/>
                </a:highlight>
                <a:latin typeface="Arial"/>
                <a:ea typeface="Arial"/>
                <a:cs typeface="Arial"/>
                <a:sym typeface="Arial"/>
              </a:rPr>
              <a:t>En la Fiscalía de Menores de Bizkaia no dan abasto. </a:t>
            </a:r>
            <a:endParaRPr sz="1100">
              <a:solidFill>
                <a:srgbClr val="333333"/>
              </a:solidFill>
              <a:highlight>
                <a:srgbClr val="FFE599"/>
              </a:highlight>
              <a:latin typeface="Arial"/>
              <a:ea typeface="Arial"/>
              <a:cs typeface="Arial"/>
              <a:sym typeface="Arial"/>
            </a:endParaRPr>
          </a:p>
          <a:p>
            <a:pPr indent="0" lvl="0" marL="0" rtl="0" algn="l">
              <a:lnSpc>
                <a:spcPct val="160000"/>
              </a:lnSpc>
              <a:spcBef>
                <a:spcPts val="1700"/>
              </a:spcBef>
              <a:spcAft>
                <a:spcPts val="0"/>
              </a:spcAft>
              <a:buNone/>
            </a:pPr>
            <a:r>
              <a:t/>
            </a:r>
            <a:endParaRPr sz="1100">
              <a:solidFill>
                <a:srgbClr val="333333"/>
              </a:solidFill>
              <a:highlight>
                <a:srgbClr val="FFFFFF"/>
              </a:highlight>
              <a:latin typeface="Arial"/>
              <a:ea typeface="Arial"/>
              <a:cs typeface="Arial"/>
              <a:sym typeface="Arial"/>
            </a:endParaRPr>
          </a:p>
          <a:p>
            <a:pPr indent="0" lvl="0" marL="0" rtl="0" algn="l">
              <a:spcBef>
                <a:spcPts val="1700"/>
              </a:spcBef>
              <a:spcAft>
                <a:spcPts val="1600"/>
              </a:spcAft>
              <a:buNone/>
            </a:pPr>
            <a:r>
              <a:t/>
            </a:r>
            <a:endParaRPr/>
          </a:p>
        </p:txBody>
      </p:sp>
      <p:sp>
        <p:nvSpPr>
          <p:cNvPr id="269" name="Google Shape;269;p32"/>
          <p:cNvSpPr txBox="1"/>
          <p:nvPr/>
        </p:nvSpPr>
        <p:spPr>
          <a:xfrm>
            <a:off x="297925" y="1540350"/>
            <a:ext cx="3884400" cy="1031400"/>
          </a:xfrm>
          <a:prstGeom prst="rect">
            <a:avLst/>
          </a:prstGeom>
          <a:solidFill>
            <a:srgbClr val="F4CCCC"/>
          </a:solidFill>
          <a:ln>
            <a:noFill/>
          </a:ln>
        </p:spPr>
        <p:txBody>
          <a:bodyPr anchorCtr="0" anchor="t" bIns="91425" lIns="91425" spcFirstLastPara="1" rIns="91425" wrap="square" tIns="91425">
            <a:noAutofit/>
          </a:bodyPr>
          <a:lstStyle/>
          <a:p>
            <a:pPr indent="0" lvl="0" marL="0" rtl="0" algn="l">
              <a:lnSpc>
                <a:spcPct val="160000"/>
              </a:lnSpc>
              <a:spcBef>
                <a:spcPts val="1700"/>
              </a:spcBef>
              <a:spcAft>
                <a:spcPts val="1700"/>
              </a:spcAft>
              <a:buNone/>
            </a:pPr>
            <a:r>
              <a:rPr lang="es" sz="1100">
                <a:solidFill>
                  <a:srgbClr val="333333"/>
                </a:solidFill>
                <a:highlight>
                  <a:srgbClr val="FFFFFF"/>
                </a:highlight>
              </a:rPr>
              <a:t>-Por sus dependencias han desfilado los presuntos autores del homicidio del vecino de Amorebieta Ibon Urrengoetxea y de la agresión sexual cometida en grupo en Barakaldo.</a:t>
            </a:r>
            <a:endParaRPr>
              <a:latin typeface="Calibri"/>
              <a:ea typeface="Calibri"/>
              <a:cs typeface="Calibri"/>
              <a:sym typeface="Calibri"/>
            </a:endParaRPr>
          </a:p>
        </p:txBody>
      </p:sp>
      <p:sp>
        <p:nvSpPr>
          <p:cNvPr id="270" name="Google Shape;270;p32"/>
          <p:cNvSpPr txBox="1"/>
          <p:nvPr/>
        </p:nvSpPr>
        <p:spPr>
          <a:xfrm>
            <a:off x="756300" y="2633850"/>
            <a:ext cx="3941700" cy="1374000"/>
          </a:xfrm>
          <a:prstGeom prst="rect">
            <a:avLst/>
          </a:prstGeom>
          <a:solidFill>
            <a:srgbClr val="F9CB9C"/>
          </a:solidFill>
          <a:ln>
            <a:noFill/>
          </a:ln>
        </p:spPr>
        <p:txBody>
          <a:bodyPr anchorCtr="0" anchor="t" bIns="91425" lIns="91425" spcFirstLastPara="1" rIns="91425" wrap="square" tIns="91425">
            <a:noAutofit/>
          </a:bodyPr>
          <a:lstStyle/>
          <a:p>
            <a:pPr indent="0" lvl="0" marL="0" rtl="0" algn="l">
              <a:lnSpc>
                <a:spcPct val="160000"/>
              </a:lnSpc>
              <a:spcBef>
                <a:spcPts val="1700"/>
              </a:spcBef>
              <a:spcAft>
                <a:spcPts val="1700"/>
              </a:spcAft>
              <a:buNone/>
            </a:pPr>
            <a:r>
              <a:rPr lang="es" sz="1100">
                <a:solidFill>
                  <a:srgbClr val="333333"/>
                </a:solidFill>
                <a:highlight>
                  <a:srgbClr val="FFFFFF"/>
                </a:highlight>
              </a:rPr>
              <a:t>-El jueves la Ertzaintza detuvo a tres chavales por su implicación en la comisión de robos con violencia a otros menores en Bilbao y cinco más serán investigados por los mismos hechos.</a:t>
            </a:r>
            <a:endParaRPr>
              <a:latin typeface="Calibri"/>
              <a:ea typeface="Calibri"/>
              <a:cs typeface="Calibri"/>
              <a:sym typeface="Calibri"/>
            </a:endParaRPr>
          </a:p>
        </p:txBody>
      </p:sp>
      <p:sp>
        <p:nvSpPr>
          <p:cNvPr id="271" name="Google Shape;271;p32"/>
          <p:cNvSpPr txBox="1"/>
          <p:nvPr/>
        </p:nvSpPr>
        <p:spPr>
          <a:xfrm>
            <a:off x="4549075" y="1627125"/>
            <a:ext cx="3139800" cy="859500"/>
          </a:xfrm>
          <a:prstGeom prst="rect">
            <a:avLst/>
          </a:prstGeom>
          <a:solidFill>
            <a:srgbClr val="D9EAD3"/>
          </a:solidFill>
          <a:ln>
            <a:noFill/>
          </a:ln>
        </p:spPr>
        <p:txBody>
          <a:bodyPr anchorCtr="0" anchor="t" bIns="91425" lIns="91425" spcFirstLastPara="1" rIns="91425" wrap="square" tIns="91425">
            <a:noAutofit/>
          </a:bodyPr>
          <a:lstStyle/>
          <a:p>
            <a:pPr indent="0" lvl="0" marL="0" rtl="0" algn="l">
              <a:lnSpc>
                <a:spcPct val="160000"/>
              </a:lnSpc>
              <a:spcBef>
                <a:spcPts val="1700"/>
              </a:spcBef>
              <a:spcAft>
                <a:spcPts val="0"/>
              </a:spcAft>
              <a:buNone/>
            </a:pPr>
            <a:r>
              <a:rPr lang="es" sz="1100">
                <a:solidFill>
                  <a:srgbClr val="333333"/>
                </a:solidFill>
                <a:highlight>
                  <a:srgbClr val="FFFFFF"/>
                </a:highlight>
              </a:rPr>
              <a:t>-El goteo de robos de móviles es continuo y también ha crecido la violencia intrafamiliar.</a:t>
            </a:r>
            <a:endParaRPr sz="1100">
              <a:solidFill>
                <a:srgbClr val="333333"/>
              </a:solidFill>
              <a:highlight>
                <a:srgbClr val="FFFFFF"/>
              </a:highlight>
            </a:endParaRPr>
          </a:p>
          <a:p>
            <a:pPr indent="0" lvl="0" marL="0" rtl="0" algn="l">
              <a:spcBef>
                <a:spcPts val="1700"/>
              </a:spcBef>
              <a:spcAft>
                <a:spcPts val="0"/>
              </a:spcAft>
              <a:buNone/>
            </a:pPr>
            <a:r>
              <a:t/>
            </a:r>
            <a:endParaRPr>
              <a:latin typeface="Calibri"/>
              <a:ea typeface="Calibri"/>
              <a:cs typeface="Calibri"/>
              <a:sym typeface="Calibri"/>
            </a:endParaRPr>
          </a:p>
        </p:txBody>
      </p:sp>
      <p:sp>
        <p:nvSpPr>
          <p:cNvPr id="272" name="Google Shape;272;p32"/>
          <p:cNvSpPr txBox="1"/>
          <p:nvPr/>
        </p:nvSpPr>
        <p:spPr>
          <a:xfrm>
            <a:off x="5293875" y="2635500"/>
            <a:ext cx="3471900" cy="793800"/>
          </a:xfrm>
          <a:prstGeom prst="rect">
            <a:avLst/>
          </a:prstGeom>
          <a:solidFill>
            <a:srgbClr val="EA9999"/>
          </a:solidFill>
          <a:ln>
            <a:noFill/>
          </a:ln>
        </p:spPr>
        <p:txBody>
          <a:bodyPr anchorCtr="0" anchor="t" bIns="91425" lIns="91425" spcFirstLastPara="1" rIns="91425" wrap="square" tIns="91425">
            <a:noAutofit/>
          </a:bodyPr>
          <a:lstStyle/>
          <a:p>
            <a:pPr indent="0" lvl="0" marL="0" rtl="0" algn="l">
              <a:lnSpc>
                <a:spcPct val="160000"/>
              </a:lnSpc>
              <a:spcBef>
                <a:spcPts val="1700"/>
              </a:spcBef>
              <a:spcAft>
                <a:spcPts val="1700"/>
              </a:spcAft>
              <a:buNone/>
            </a:pPr>
            <a:r>
              <a:rPr lang="es" sz="900">
                <a:solidFill>
                  <a:srgbClr val="333333"/>
                </a:solidFill>
                <a:highlight>
                  <a:srgbClr val="FFFFFF"/>
                </a:highlight>
              </a:rPr>
              <a:t>Dos jóvenes de 14 años han sido detenidos este domingo por el asesinato de dos ancianos en Bilbao el pasado jueves.</a:t>
            </a:r>
            <a:endParaRPr sz="900">
              <a:latin typeface="Calibri"/>
              <a:ea typeface="Calibri"/>
              <a:cs typeface="Calibri"/>
              <a:sym typeface="Calibri"/>
            </a:endParaRPr>
          </a:p>
        </p:txBody>
      </p:sp>
      <p:sp>
        <p:nvSpPr>
          <p:cNvPr id="273" name="Google Shape;273;p32"/>
          <p:cNvSpPr txBox="1"/>
          <p:nvPr/>
        </p:nvSpPr>
        <p:spPr>
          <a:xfrm>
            <a:off x="5683275" y="3520875"/>
            <a:ext cx="3082500" cy="1031400"/>
          </a:xfrm>
          <a:prstGeom prst="rect">
            <a:avLst/>
          </a:prstGeom>
          <a:solidFill>
            <a:srgbClr val="C9DAF8"/>
          </a:solidFill>
          <a:ln>
            <a:noFill/>
          </a:ln>
        </p:spPr>
        <p:txBody>
          <a:bodyPr anchorCtr="0" anchor="t" bIns="91425" lIns="91425" spcFirstLastPara="1" rIns="91425" wrap="square" tIns="91425">
            <a:noAutofit/>
          </a:bodyPr>
          <a:lstStyle/>
          <a:p>
            <a:pPr indent="0" lvl="0" marL="0" rtl="0" algn="l">
              <a:lnSpc>
                <a:spcPct val="160000"/>
              </a:lnSpc>
              <a:spcBef>
                <a:spcPts val="1700"/>
              </a:spcBef>
              <a:spcAft>
                <a:spcPts val="1700"/>
              </a:spcAft>
              <a:buNone/>
            </a:pPr>
            <a:r>
              <a:rPr lang="es" sz="850">
                <a:solidFill>
                  <a:srgbClr val="333333"/>
                </a:solidFill>
                <a:highlight>
                  <a:srgbClr val="FFFFFF"/>
                </a:highlight>
              </a:rPr>
              <a:t>-El exjugador del Amorebieta Ibon Urrengoetxea murió en diciembre tras un robo con violencia, por el que fueron detenidos la semana pasada otros dos menores.</a:t>
            </a:r>
            <a:endParaRPr>
              <a:latin typeface="Calibri"/>
              <a:ea typeface="Calibri"/>
              <a:cs typeface="Calibri"/>
              <a:sym typeface="Calibri"/>
            </a:endParaRPr>
          </a:p>
        </p:txBody>
      </p:sp>
      <p:sp>
        <p:nvSpPr>
          <p:cNvPr id="274" name="Google Shape;274;p32"/>
          <p:cNvSpPr txBox="1"/>
          <p:nvPr/>
        </p:nvSpPr>
        <p:spPr>
          <a:xfrm>
            <a:off x="355225" y="4069950"/>
            <a:ext cx="4869900" cy="703500"/>
          </a:xfrm>
          <a:prstGeom prst="rect">
            <a:avLst/>
          </a:prstGeom>
          <a:solidFill>
            <a:srgbClr val="FFD966"/>
          </a:solidFill>
          <a:ln>
            <a:noFill/>
          </a:ln>
        </p:spPr>
        <p:txBody>
          <a:bodyPr anchorCtr="0" anchor="t" bIns="91425" lIns="91425" spcFirstLastPara="1" rIns="91425" wrap="square" tIns="91425">
            <a:noAutofit/>
          </a:bodyPr>
          <a:lstStyle/>
          <a:p>
            <a:pPr indent="0" lvl="0" marL="0" rtl="0" algn="l">
              <a:lnSpc>
                <a:spcPct val="160000"/>
              </a:lnSpc>
              <a:spcBef>
                <a:spcPts val="1700"/>
              </a:spcBef>
              <a:spcAft>
                <a:spcPts val="0"/>
              </a:spcAft>
              <a:buNone/>
            </a:pPr>
            <a:r>
              <a:rPr lang="es" sz="850">
                <a:solidFill>
                  <a:srgbClr val="333333"/>
                </a:solidFill>
                <a:highlight>
                  <a:srgbClr val="FFFFFF"/>
                </a:highlight>
              </a:rPr>
              <a:t>-También en diciembre, una menor sufrió una violación por un grupo de jóvenes en Barakaldo, y un chico perdió un ojo tras la agresión de otro joven en el metro de Bilbao.</a:t>
            </a:r>
            <a:endParaRPr sz="850">
              <a:solidFill>
                <a:srgbClr val="333333"/>
              </a:solidFill>
              <a:highlight>
                <a:srgbClr val="FFFFFF"/>
              </a:highlight>
            </a:endParaRPr>
          </a:p>
          <a:p>
            <a:pPr indent="0" lvl="0" marL="0" rtl="0" algn="l">
              <a:spcBef>
                <a:spcPts val="1700"/>
              </a:spcBef>
              <a:spcAft>
                <a:spcPts val="0"/>
              </a:spcAft>
              <a:buNone/>
            </a:pPr>
            <a:r>
              <a:t/>
            </a:r>
            <a:endParaRPr>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Google Shape;279;p33"/>
          <p:cNvSpPr txBox="1"/>
          <p:nvPr>
            <p:ph type="title"/>
          </p:nvPr>
        </p:nvSpPr>
        <p:spPr>
          <a:xfrm>
            <a:off x="819150" y="491250"/>
            <a:ext cx="7505700" cy="954600"/>
          </a:xfrm>
          <a:prstGeom prst="rect">
            <a:avLst/>
          </a:prstGeom>
          <a:solidFill>
            <a:srgbClr val="A2C4C9"/>
          </a:solidFill>
        </p:spPr>
        <p:txBody>
          <a:bodyPr anchorCtr="0" anchor="t" bIns="91425" lIns="91425" spcFirstLastPara="1" rIns="91425" wrap="square" tIns="91425">
            <a:noAutofit/>
          </a:bodyPr>
          <a:lstStyle/>
          <a:p>
            <a:pPr indent="0" lvl="0" marL="0" rtl="0" algn="l">
              <a:lnSpc>
                <a:spcPct val="160000"/>
              </a:lnSpc>
              <a:spcBef>
                <a:spcPts val="1700"/>
              </a:spcBef>
              <a:spcAft>
                <a:spcPts val="0"/>
              </a:spcAft>
              <a:buNone/>
            </a:pPr>
            <a:r>
              <a:rPr lang="es" sz="1000">
                <a:solidFill>
                  <a:srgbClr val="444444"/>
                </a:solidFill>
                <a:highlight>
                  <a:srgbClr val="FFFFFF"/>
                </a:highlight>
                <a:latin typeface="Arial"/>
                <a:ea typeface="Arial"/>
                <a:cs typeface="Arial"/>
                <a:sym typeface="Arial"/>
              </a:rPr>
              <a:t>-</a:t>
            </a:r>
            <a:r>
              <a:rPr lang="es" sz="1000">
                <a:solidFill>
                  <a:srgbClr val="333333"/>
                </a:solidFill>
                <a:highlight>
                  <a:srgbClr val="FFFFFF"/>
                </a:highlight>
                <a:latin typeface="Arial"/>
                <a:ea typeface="Arial"/>
                <a:cs typeface="Arial"/>
                <a:sym typeface="Arial"/>
              </a:rPr>
              <a:t>Tres hombres asaltan, agraden, maniatan y roban a una familia en el Valle de Trápaga. La Ertzaintza busca a los atacantes. Todo apunta a que ha sido un </a:t>
            </a:r>
            <a:r>
              <a:rPr lang="es" sz="1000">
                <a:solidFill>
                  <a:srgbClr val="333333"/>
                </a:solidFill>
                <a:highlight>
                  <a:srgbClr val="FFFFFF"/>
                </a:highlight>
                <a:latin typeface="Arial"/>
                <a:ea typeface="Arial"/>
                <a:cs typeface="Arial"/>
                <a:sym typeface="Arial"/>
              </a:rPr>
              <a:t>ajuste</a:t>
            </a:r>
            <a:r>
              <a:rPr lang="es" sz="1000">
                <a:solidFill>
                  <a:srgbClr val="333333"/>
                </a:solidFill>
                <a:highlight>
                  <a:srgbClr val="FFFFFF"/>
                </a:highlight>
                <a:latin typeface="Arial"/>
                <a:ea typeface="Arial"/>
                <a:cs typeface="Arial"/>
                <a:sym typeface="Arial"/>
              </a:rPr>
              <a:t> de cuentas.</a:t>
            </a:r>
            <a:endParaRPr sz="1000">
              <a:solidFill>
                <a:srgbClr val="444444"/>
              </a:solidFill>
              <a:highlight>
                <a:srgbClr val="FFFFFF"/>
              </a:highlight>
              <a:latin typeface="Arial"/>
              <a:ea typeface="Arial"/>
              <a:cs typeface="Arial"/>
              <a:sym typeface="Arial"/>
            </a:endParaRPr>
          </a:p>
          <a:p>
            <a:pPr indent="0" lvl="0" marL="0" rtl="0" algn="l">
              <a:spcBef>
                <a:spcPts val="1700"/>
              </a:spcBef>
              <a:spcAft>
                <a:spcPts val="0"/>
              </a:spcAft>
              <a:buNone/>
            </a:pPr>
            <a:r>
              <a:t/>
            </a:r>
            <a:endParaRPr/>
          </a:p>
        </p:txBody>
      </p:sp>
      <p:sp>
        <p:nvSpPr>
          <p:cNvPr id="280" name="Google Shape;280;p33"/>
          <p:cNvSpPr txBox="1"/>
          <p:nvPr>
            <p:ph idx="1" type="body"/>
          </p:nvPr>
        </p:nvSpPr>
        <p:spPr>
          <a:xfrm>
            <a:off x="819150" y="1502750"/>
            <a:ext cx="7505700" cy="2828400"/>
          </a:xfrm>
          <a:prstGeom prst="rect">
            <a:avLst/>
          </a:prstGeom>
          <a:solidFill>
            <a:srgbClr val="D9EAD3"/>
          </a:solidFill>
        </p:spPr>
        <p:txBody>
          <a:bodyPr anchorCtr="0" anchor="t" bIns="91425" lIns="91425" spcFirstLastPara="1" rIns="91425" wrap="square" tIns="91425">
            <a:noAutofit/>
          </a:bodyPr>
          <a:lstStyle/>
          <a:p>
            <a:pPr indent="0" lvl="0" marL="0" rtl="0" algn="l">
              <a:lnSpc>
                <a:spcPct val="160000"/>
              </a:lnSpc>
              <a:spcBef>
                <a:spcPts val="1700"/>
              </a:spcBef>
              <a:spcAft>
                <a:spcPts val="0"/>
              </a:spcAft>
              <a:buNone/>
            </a:pPr>
            <a:r>
              <a:rPr lang="es" sz="1100">
                <a:solidFill>
                  <a:srgbClr val="333333"/>
                </a:solidFill>
                <a:highlight>
                  <a:srgbClr val="FFFFFF"/>
                </a:highlight>
                <a:latin typeface="Arial"/>
                <a:ea typeface="Arial"/>
                <a:cs typeface="Arial"/>
                <a:sym typeface="Arial"/>
              </a:rPr>
              <a:t>-</a:t>
            </a:r>
            <a:r>
              <a:rPr lang="es" sz="1100">
                <a:solidFill>
                  <a:srgbClr val="444444"/>
                </a:solidFill>
                <a:highlight>
                  <a:srgbClr val="FFFFFF"/>
                </a:highlight>
                <a:latin typeface="Arial"/>
                <a:ea typeface="Arial"/>
                <a:cs typeface="Arial"/>
                <a:sym typeface="Arial"/>
              </a:rPr>
              <a:t>Primero fue Daniel Simón Echevarría, un carnicero de Valle de Trapaga, de 37 años, arruinado y separado de su mujer. Lo encontraron el 14 de abril unos vecinos de Ciérvana junte, a la carretera que une los barrios de La Arena y San Fuentes, amordazado y sin documentación. Le habían asestado una puñalada certera que le partió el corazón y arrojaron el cadáver desde la carretera. Sus vecinos le relacionaron de inmediato con el tráfico de drogas.</a:t>
            </a:r>
            <a:endParaRPr sz="1100">
              <a:solidFill>
                <a:srgbClr val="444444"/>
              </a:solidFill>
              <a:highlight>
                <a:srgbClr val="FFFFFF"/>
              </a:highlight>
              <a:latin typeface="Arial"/>
              <a:ea typeface="Arial"/>
              <a:cs typeface="Arial"/>
              <a:sym typeface="Arial"/>
            </a:endParaRPr>
          </a:p>
          <a:p>
            <a:pPr indent="0" lvl="0" marL="0" rtl="0" algn="l">
              <a:lnSpc>
                <a:spcPct val="160000"/>
              </a:lnSpc>
              <a:spcBef>
                <a:spcPts val="1700"/>
              </a:spcBef>
              <a:spcAft>
                <a:spcPts val="0"/>
              </a:spcAft>
              <a:buNone/>
            </a:pPr>
            <a:r>
              <a:rPr lang="es" sz="1100">
                <a:solidFill>
                  <a:srgbClr val="444444"/>
                </a:solidFill>
                <a:highlight>
                  <a:srgbClr val="FFFFFF"/>
                </a:highlight>
                <a:latin typeface="Arial"/>
                <a:ea typeface="Arial"/>
                <a:cs typeface="Arial"/>
                <a:sym typeface="Arial"/>
              </a:rPr>
              <a:t>Cuatro días después, la Guardia Civil tuvo conocimiento de otro macabro hallazgo a cuatro kilómetros del anterior, en La Arboleda. </a:t>
            </a:r>
            <a:endParaRPr sz="1100">
              <a:solidFill>
                <a:srgbClr val="444444"/>
              </a:solidFill>
              <a:highlight>
                <a:srgbClr val="FFFFFF"/>
              </a:highlight>
              <a:latin typeface="Arial"/>
              <a:ea typeface="Arial"/>
              <a:cs typeface="Arial"/>
              <a:sym typeface="Arial"/>
            </a:endParaRPr>
          </a:p>
          <a:p>
            <a:pPr indent="0" lvl="0" marL="0" rtl="0" algn="l">
              <a:lnSpc>
                <a:spcPct val="160000"/>
              </a:lnSpc>
              <a:spcBef>
                <a:spcPts val="1700"/>
              </a:spcBef>
              <a:spcAft>
                <a:spcPts val="0"/>
              </a:spcAft>
              <a:buNone/>
            </a:pPr>
            <a:r>
              <a:rPr lang="es" sz="1100">
                <a:solidFill>
                  <a:srgbClr val="444444"/>
                </a:solidFill>
                <a:highlight>
                  <a:srgbClr val="FFFFFF"/>
                </a:highlight>
                <a:latin typeface="Arial"/>
                <a:ea typeface="Arial"/>
                <a:cs typeface="Arial"/>
                <a:sym typeface="Arial"/>
              </a:rPr>
              <a:t>Estaba cosido a puñaladas. y tampoco tenía documentación. Un matrimonio de jubilados de Valle de Trapaga supo, gracias a las fotos de los periódicos, que era su hijo, un ajuste de cuentas.</a:t>
            </a:r>
            <a:endParaRPr sz="1100">
              <a:solidFill>
                <a:srgbClr val="444444"/>
              </a:solidFill>
              <a:highlight>
                <a:srgbClr val="FFFFFF"/>
              </a:highlight>
              <a:latin typeface="Arial"/>
              <a:ea typeface="Arial"/>
              <a:cs typeface="Arial"/>
              <a:sym typeface="Arial"/>
            </a:endParaRPr>
          </a:p>
          <a:p>
            <a:pPr indent="0" lvl="0" marL="0" rtl="0" algn="l">
              <a:lnSpc>
                <a:spcPct val="160000"/>
              </a:lnSpc>
              <a:spcBef>
                <a:spcPts val="1700"/>
              </a:spcBef>
              <a:spcAft>
                <a:spcPts val="0"/>
              </a:spcAft>
              <a:buNone/>
            </a:pPr>
            <a:r>
              <a:t/>
            </a:r>
            <a:endParaRPr>
              <a:solidFill>
                <a:srgbClr val="444444"/>
              </a:solidFill>
              <a:highlight>
                <a:srgbClr val="FFFFFF"/>
              </a:highlight>
              <a:latin typeface="Arial"/>
              <a:ea typeface="Arial"/>
              <a:cs typeface="Arial"/>
              <a:sym typeface="Arial"/>
            </a:endParaRPr>
          </a:p>
          <a:p>
            <a:pPr indent="0" lvl="0" marL="0" rtl="0" algn="l">
              <a:spcBef>
                <a:spcPts val="1700"/>
              </a:spcBef>
              <a:spcAft>
                <a:spcPts val="1600"/>
              </a:spcAft>
              <a:buNone/>
            </a:pPr>
            <a:r>
              <a:t/>
            </a:r>
            <a:endParaRPr/>
          </a:p>
        </p:txBody>
      </p:sp>
      <p:sp>
        <p:nvSpPr>
          <p:cNvPr id="281" name="Google Shape;281;p33"/>
          <p:cNvSpPr txBox="1"/>
          <p:nvPr/>
        </p:nvSpPr>
        <p:spPr>
          <a:xfrm>
            <a:off x="1103075" y="4419425"/>
            <a:ext cx="4523700" cy="371700"/>
          </a:xfrm>
          <a:prstGeom prst="rect">
            <a:avLst/>
          </a:prstGeom>
          <a:solidFill>
            <a:srgbClr val="D9EAD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100" u="sng">
                <a:solidFill>
                  <a:schemeClr val="hlink"/>
                </a:solidFill>
                <a:hlinkClick r:id="rId3"/>
              </a:rPr>
              <a:t>https://www.youtube.com/watch?v=eJas8uR2RI8</a:t>
            </a:r>
            <a:endParaRPr>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p3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SEGURIDAD EN BILBAO</a:t>
            </a:r>
            <a:endParaRPr/>
          </a:p>
        </p:txBody>
      </p:sp>
      <p:sp>
        <p:nvSpPr>
          <p:cNvPr id="287" name="Google Shape;287;p34"/>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rtl="0" algn="l">
              <a:lnSpc>
                <a:spcPct val="160000"/>
              </a:lnSpc>
              <a:spcBef>
                <a:spcPts val="1700"/>
              </a:spcBef>
              <a:spcAft>
                <a:spcPts val="0"/>
              </a:spcAft>
              <a:buNone/>
            </a:pPr>
            <a:r>
              <a:rPr lang="es" sz="1200">
                <a:solidFill>
                  <a:srgbClr val="333333"/>
                </a:solidFill>
                <a:highlight>
                  <a:srgbClr val="FFFFFF"/>
                </a:highlight>
                <a:latin typeface="Arial"/>
                <a:ea typeface="Arial"/>
                <a:cs typeface="Arial"/>
                <a:sym typeface="Arial"/>
              </a:rPr>
              <a:t>Todos </a:t>
            </a:r>
            <a:r>
              <a:rPr lang="es" sz="1200">
                <a:solidFill>
                  <a:srgbClr val="333333"/>
                </a:solidFill>
                <a:highlight>
                  <a:srgbClr val="FFFFFF"/>
                </a:highlight>
                <a:latin typeface="Arial"/>
                <a:ea typeface="Arial"/>
                <a:cs typeface="Arial"/>
                <a:sym typeface="Arial"/>
              </a:rPr>
              <a:t>estos</a:t>
            </a:r>
            <a:r>
              <a:rPr lang="es" sz="1200">
                <a:solidFill>
                  <a:srgbClr val="333333"/>
                </a:solidFill>
                <a:highlight>
                  <a:srgbClr val="FFFFFF"/>
                </a:highlight>
                <a:latin typeface="Arial"/>
                <a:ea typeface="Arial"/>
                <a:cs typeface="Arial"/>
                <a:sym typeface="Arial"/>
              </a:rPr>
              <a:t> sucesos han generado un debate sobre la seguridad de Bilbao y la evolución de la delincuencia en esa provincia vasca. </a:t>
            </a:r>
            <a:endParaRPr sz="1200">
              <a:solidFill>
                <a:srgbClr val="333333"/>
              </a:solidFill>
              <a:highlight>
                <a:srgbClr val="FFFFFF"/>
              </a:highlight>
              <a:latin typeface="Arial"/>
              <a:ea typeface="Arial"/>
              <a:cs typeface="Arial"/>
              <a:sym typeface="Arial"/>
            </a:endParaRPr>
          </a:p>
          <a:p>
            <a:pPr indent="0" lvl="0" marL="0" rtl="0" algn="l">
              <a:lnSpc>
                <a:spcPct val="160000"/>
              </a:lnSpc>
              <a:spcBef>
                <a:spcPts val="1700"/>
              </a:spcBef>
              <a:spcAft>
                <a:spcPts val="0"/>
              </a:spcAft>
              <a:buNone/>
            </a:pPr>
            <a:r>
              <a:rPr lang="es" sz="1200" u="sng">
                <a:solidFill>
                  <a:srgbClr val="333333"/>
                </a:solidFill>
                <a:highlight>
                  <a:srgbClr val="FFFFFF"/>
                </a:highlight>
                <a:latin typeface="Arial"/>
                <a:ea typeface="Arial"/>
                <a:cs typeface="Arial"/>
                <a:sym typeface="Arial"/>
              </a:rPr>
              <a:t>Las estadísticas</a:t>
            </a:r>
            <a:r>
              <a:rPr lang="es" sz="1200">
                <a:solidFill>
                  <a:srgbClr val="333333"/>
                </a:solidFill>
                <a:highlight>
                  <a:srgbClr val="FFFFFF"/>
                </a:highlight>
                <a:latin typeface="Arial"/>
                <a:ea typeface="Arial"/>
                <a:cs typeface="Arial"/>
                <a:sym typeface="Arial"/>
              </a:rPr>
              <a:t> crecen progresivamente de casos en los últimos años. De hecho, en 2015 se incoaron 140 diligencias preliminares más que en el ejercicio anterior, mientras que en 2016 se produjo un aumento de 89 diligencias y en 2017 se incrementaron en 200, alcanzando con este repunte la cifra total de 1.497.</a:t>
            </a:r>
            <a:endParaRPr sz="1200">
              <a:solidFill>
                <a:srgbClr val="333333"/>
              </a:solidFill>
              <a:highlight>
                <a:srgbClr val="FFFFFF"/>
              </a:highlight>
              <a:latin typeface="Arial"/>
              <a:ea typeface="Arial"/>
              <a:cs typeface="Arial"/>
              <a:sym typeface="Arial"/>
            </a:endParaRPr>
          </a:p>
          <a:p>
            <a:pPr indent="0" lvl="0" marL="0" rtl="0" algn="l">
              <a:spcBef>
                <a:spcPts val="1700"/>
              </a:spcBef>
              <a:spcAft>
                <a:spcPts val="1600"/>
              </a:spcAft>
              <a:buNone/>
            </a:pPr>
            <a:r>
              <a:t/>
            </a:r>
            <a:endParaRPr/>
          </a:p>
        </p:txBody>
      </p:sp>
      <p:pic>
        <p:nvPicPr>
          <p:cNvPr id="288" name="Google Shape;288;p34"/>
          <p:cNvPicPr preferRelativeResize="0"/>
          <p:nvPr/>
        </p:nvPicPr>
        <p:blipFill>
          <a:blip r:embed="rId3">
            <a:alphaModFix/>
          </a:blip>
          <a:stretch>
            <a:fillRect/>
          </a:stretch>
        </p:blipFill>
        <p:spPr>
          <a:xfrm>
            <a:off x="5603213" y="451350"/>
            <a:ext cx="2619375" cy="17430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Google Shape;293;p35"/>
          <p:cNvSpPr txBox="1"/>
          <p:nvPr>
            <p:ph type="title"/>
          </p:nvPr>
        </p:nvSpPr>
        <p:spPr>
          <a:xfrm>
            <a:off x="674400" y="61562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CONSECUENCIAS EN LA SOCIEDAD</a:t>
            </a:r>
            <a:endParaRPr/>
          </a:p>
        </p:txBody>
      </p:sp>
      <p:sp>
        <p:nvSpPr>
          <p:cNvPr id="294" name="Google Shape;294;p35"/>
          <p:cNvSpPr txBox="1"/>
          <p:nvPr>
            <p:ph idx="1" type="body"/>
          </p:nvPr>
        </p:nvSpPr>
        <p:spPr>
          <a:xfrm>
            <a:off x="674400" y="1570225"/>
            <a:ext cx="7650300" cy="286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400">
                <a:solidFill>
                  <a:srgbClr val="000000"/>
                </a:solidFill>
                <a:highlight>
                  <a:srgbClr val="FAFAFA"/>
                </a:highlight>
                <a:latin typeface="Courier New"/>
                <a:ea typeface="Courier New"/>
                <a:cs typeface="Courier New"/>
                <a:sym typeface="Courier New"/>
              </a:rPr>
              <a:t>Creo que muchas de estas tribus tienen el concepto confundido de las normas que deben seguir, por eso  crean otros estilos de vida donde de alguna manera han creado sus propias reglas, y éste en muchas ocasiones los llevará a tener que rendirle cuentas a las normas o leyes que nos rigen a toda la sociedad, lo que en muchas ocasiones crea conflictos, </a:t>
            </a:r>
            <a:r>
              <a:rPr lang="es" sz="1400">
                <a:solidFill>
                  <a:srgbClr val="000000"/>
                </a:solidFill>
                <a:highlight>
                  <a:srgbClr val="FAFAFA"/>
                </a:highlight>
                <a:latin typeface="Courier New"/>
                <a:ea typeface="Courier New"/>
                <a:cs typeface="Courier New"/>
                <a:sym typeface="Courier New"/>
              </a:rPr>
              <a:t>caos</a:t>
            </a:r>
            <a:r>
              <a:rPr lang="es" sz="1400">
                <a:solidFill>
                  <a:srgbClr val="000000"/>
                </a:solidFill>
                <a:highlight>
                  <a:srgbClr val="FAFAFA"/>
                </a:highlight>
                <a:latin typeface="Courier New"/>
                <a:ea typeface="Courier New"/>
                <a:cs typeface="Courier New"/>
                <a:sym typeface="Courier New"/>
              </a:rPr>
              <a:t> y violencia ya que todos estos grupos tienen un pensamiento diferente entre sí y con el resto de la sociedad.</a:t>
            </a:r>
            <a:endParaRPr sz="1400">
              <a:solidFill>
                <a:srgbClr val="000000"/>
              </a:solidFill>
              <a:highlight>
                <a:srgbClr val="FAFAFA"/>
              </a:highlight>
              <a:latin typeface="Courier New"/>
              <a:ea typeface="Courier New"/>
              <a:cs typeface="Courier New"/>
              <a:sym typeface="Courier New"/>
            </a:endParaRPr>
          </a:p>
          <a:p>
            <a:pPr indent="0" lvl="0" marL="0" rtl="0" algn="l">
              <a:spcBef>
                <a:spcPts val="1600"/>
              </a:spcBef>
              <a:spcAft>
                <a:spcPts val="0"/>
              </a:spcAft>
              <a:buNone/>
            </a:pPr>
            <a:r>
              <a:t/>
            </a:r>
            <a:endParaRPr sz="1100">
              <a:solidFill>
                <a:srgbClr val="000000"/>
              </a:solidFill>
              <a:latin typeface="Arial"/>
              <a:ea typeface="Arial"/>
              <a:cs typeface="Arial"/>
              <a:sym typeface="Arial"/>
            </a:endParaRPr>
          </a:p>
          <a:p>
            <a:pPr indent="0" lvl="0" marL="0" rtl="0" algn="l">
              <a:spcBef>
                <a:spcPts val="1600"/>
              </a:spcBef>
              <a:spcAft>
                <a:spcPts val="160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36"/>
          <p:cNvSpPr txBox="1"/>
          <p:nvPr>
            <p:ph type="title"/>
          </p:nvPr>
        </p:nvSpPr>
        <p:spPr>
          <a:xfrm>
            <a:off x="2816425" y="716750"/>
            <a:ext cx="33141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CONCLUSIÓN</a:t>
            </a:r>
            <a:endParaRPr/>
          </a:p>
        </p:txBody>
      </p:sp>
      <p:sp>
        <p:nvSpPr>
          <p:cNvPr id="300" name="Google Shape;300;p36"/>
          <p:cNvSpPr/>
          <p:nvPr/>
        </p:nvSpPr>
        <p:spPr>
          <a:xfrm>
            <a:off x="2727450" y="2061700"/>
            <a:ext cx="3028104" cy="1524852"/>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6"/>
          <p:cNvSpPr/>
          <p:nvPr/>
        </p:nvSpPr>
        <p:spPr>
          <a:xfrm>
            <a:off x="6303200" y="3253625"/>
            <a:ext cx="1331532" cy="783864"/>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15"/>
          <p:cNvSpPr txBox="1"/>
          <p:nvPr>
            <p:ph type="title"/>
          </p:nvPr>
        </p:nvSpPr>
        <p:spPr>
          <a:xfrm>
            <a:off x="1884825" y="2094450"/>
            <a:ext cx="60789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¿DONDE ES MÁS COMÚN?</a:t>
            </a:r>
            <a:endParaRPr/>
          </a:p>
        </p:txBody>
      </p:sp>
      <p:pic>
        <p:nvPicPr>
          <p:cNvPr id="140" name="Google Shape;140;p15"/>
          <p:cNvPicPr preferRelativeResize="0"/>
          <p:nvPr/>
        </p:nvPicPr>
        <p:blipFill>
          <a:blip r:embed="rId3">
            <a:alphaModFix/>
          </a:blip>
          <a:stretch>
            <a:fillRect/>
          </a:stretch>
        </p:blipFill>
        <p:spPr>
          <a:xfrm>
            <a:off x="2043075" y="2960825"/>
            <a:ext cx="4557100" cy="1789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1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REGLAS MORALES Y SOCIALES </a:t>
            </a:r>
            <a:endParaRPr/>
          </a:p>
        </p:txBody>
      </p:sp>
      <p:sp>
        <p:nvSpPr>
          <p:cNvPr id="146" name="Google Shape;146;p16"/>
          <p:cNvSpPr txBox="1"/>
          <p:nvPr/>
        </p:nvSpPr>
        <p:spPr>
          <a:xfrm>
            <a:off x="2980250" y="1800200"/>
            <a:ext cx="2945700" cy="2473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Calibri"/>
              <a:buChar char="●"/>
            </a:pPr>
            <a:r>
              <a:rPr lang="es">
                <a:latin typeface="Calibri"/>
                <a:ea typeface="Calibri"/>
                <a:cs typeface="Calibri"/>
                <a:sym typeface="Calibri"/>
              </a:rPr>
              <a:t>El juego.</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s">
                <a:latin typeface="Calibri"/>
                <a:ea typeface="Calibri"/>
                <a:cs typeface="Calibri"/>
                <a:sym typeface="Calibri"/>
              </a:rPr>
              <a:t>La bebida.</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s">
                <a:latin typeface="Calibri"/>
                <a:ea typeface="Calibri"/>
                <a:cs typeface="Calibri"/>
                <a:sym typeface="Calibri"/>
              </a:rPr>
              <a:t>El galanteo .</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s">
                <a:latin typeface="Calibri"/>
                <a:ea typeface="Calibri"/>
                <a:cs typeface="Calibri"/>
                <a:sym typeface="Calibri"/>
              </a:rPr>
              <a:t>La licencia </a:t>
            </a:r>
            <a:r>
              <a:rPr lang="es">
                <a:latin typeface="Calibri"/>
                <a:ea typeface="Calibri"/>
                <a:cs typeface="Calibri"/>
                <a:sym typeface="Calibri"/>
              </a:rPr>
              <a:t>erótica</a:t>
            </a:r>
            <a:r>
              <a:rPr lang="es">
                <a:latin typeface="Calibri"/>
                <a:ea typeface="Calibri"/>
                <a:cs typeface="Calibri"/>
                <a:sym typeface="Calibri"/>
              </a:rPr>
              <a:t>.</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s">
                <a:latin typeface="Calibri"/>
                <a:ea typeface="Calibri"/>
                <a:cs typeface="Calibri"/>
                <a:sym typeface="Calibri"/>
              </a:rPr>
              <a:t>El </a:t>
            </a:r>
            <a:r>
              <a:rPr lang="es">
                <a:latin typeface="Calibri"/>
                <a:ea typeface="Calibri"/>
                <a:cs typeface="Calibri"/>
                <a:sym typeface="Calibri"/>
              </a:rPr>
              <a:t>escándalo</a:t>
            </a:r>
            <a:r>
              <a:rPr lang="es">
                <a:latin typeface="Calibri"/>
                <a:ea typeface="Calibri"/>
                <a:cs typeface="Calibri"/>
                <a:sym typeface="Calibri"/>
              </a:rPr>
              <a:t> en la </a:t>
            </a:r>
            <a:r>
              <a:rPr lang="es">
                <a:latin typeface="Calibri"/>
                <a:ea typeface="Calibri"/>
                <a:cs typeface="Calibri"/>
                <a:sym typeface="Calibri"/>
              </a:rPr>
              <a:t>vía</a:t>
            </a:r>
            <a:r>
              <a:rPr lang="es">
                <a:latin typeface="Calibri"/>
                <a:ea typeface="Calibri"/>
                <a:cs typeface="Calibri"/>
                <a:sym typeface="Calibri"/>
              </a:rPr>
              <a:t> </a:t>
            </a:r>
            <a:r>
              <a:rPr lang="es">
                <a:latin typeface="Calibri"/>
                <a:ea typeface="Calibri"/>
                <a:cs typeface="Calibri"/>
                <a:sym typeface="Calibri"/>
              </a:rPr>
              <a:t>pública</a:t>
            </a:r>
            <a:r>
              <a:rPr lang="es">
                <a:latin typeface="Calibri"/>
                <a:ea typeface="Calibri"/>
                <a:cs typeface="Calibri"/>
                <a:sym typeface="Calibri"/>
              </a:rPr>
              <a:t> </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s">
                <a:latin typeface="Calibri"/>
                <a:ea typeface="Calibri"/>
                <a:cs typeface="Calibri"/>
                <a:sym typeface="Calibri"/>
              </a:rPr>
              <a:t>El envilecimiento.</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s">
                <a:latin typeface="Calibri"/>
                <a:ea typeface="Calibri"/>
                <a:cs typeface="Calibri"/>
                <a:sym typeface="Calibri"/>
              </a:rPr>
              <a:t>La destrucción de objetos.</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s">
                <a:latin typeface="Calibri"/>
                <a:ea typeface="Calibri"/>
                <a:cs typeface="Calibri"/>
                <a:sym typeface="Calibri"/>
              </a:rPr>
              <a:t>No respetan algunos valores.</a:t>
            </a:r>
            <a:endParaRPr>
              <a:latin typeface="Calibri"/>
              <a:ea typeface="Calibri"/>
              <a:cs typeface="Calibri"/>
              <a:sym typeface="Calibri"/>
            </a:endParaRPr>
          </a:p>
        </p:txBody>
      </p:sp>
      <p:sp>
        <p:nvSpPr>
          <p:cNvPr id="147" name="Google Shape;147;p16"/>
          <p:cNvSpPr/>
          <p:nvPr/>
        </p:nvSpPr>
        <p:spPr>
          <a:xfrm>
            <a:off x="2888175" y="1783550"/>
            <a:ext cx="3072300" cy="2289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17"/>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TIPOS DE TRIBUS URBANAS </a:t>
            </a:r>
            <a:endParaRPr/>
          </a:p>
        </p:txBody>
      </p:sp>
      <p:sp>
        <p:nvSpPr>
          <p:cNvPr id="153" name="Google Shape;153;p17"/>
          <p:cNvSpPr txBox="1"/>
          <p:nvPr>
            <p:ph idx="1" type="body"/>
          </p:nvPr>
        </p:nvSpPr>
        <p:spPr>
          <a:xfrm>
            <a:off x="819150" y="1990725"/>
            <a:ext cx="7505700" cy="2679600"/>
          </a:xfrm>
          <a:prstGeom prst="rect">
            <a:avLst/>
          </a:prstGeom>
        </p:spPr>
        <p:txBody>
          <a:bodyPr anchorCtr="0" anchor="t" bIns="91425" lIns="91425" spcFirstLastPara="1" rIns="91425" wrap="square" tIns="91425">
            <a:noAutofit/>
          </a:bodyPr>
          <a:lstStyle/>
          <a:p>
            <a:pPr indent="-292100" lvl="0" marL="457200" rtl="0" algn="just">
              <a:lnSpc>
                <a:spcPct val="100000"/>
              </a:lnSpc>
              <a:spcBef>
                <a:spcPts val="2000"/>
              </a:spcBef>
              <a:spcAft>
                <a:spcPts val="0"/>
              </a:spcAft>
              <a:buClr>
                <a:srgbClr val="000000"/>
              </a:buClr>
              <a:buSzPts val="1000"/>
              <a:buFont typeface="Arial"/>
              <a:buChar char="●"/>
            </a:pPr>
            <a:r>
              <a:rPr b="1" lang="es" sz="1000">
                <a:solidFill>
                  <a:srgbClr val="000000"/>
                </a:solidFill>
                <a:highlight>
                  <a:srgbClr val="FFFFFF"/>
                </a:highlight>
                <a:latin typeface="Arial"/>
                <a:ea typeface="Arial"/>
                <a:cs typeface="Arial"/>
                <a:sym typeface="Arial"/>
              </a:rPr>
              <a:t>Emos						</a:t>
            </a:r>
            <a:endParaRPr b="1" sz="1000">
              <a:solidFill>
                <a:srgbClr val="000000"/>
              </a:solidFill>
              <a:highlight>
                <a:srgbClr val="FFFFFF"/>
              </a:highlight>
              <a:latin typeface="Arial"/>
              <a:ea typeface="Arial"/>
              <a:cs typeface="Arial"/>
              <a:sym typeface="Arial"/>
            </a:endParaRPr>
          </a:p>
          <a:p>
            <a:pPr indent="-292100" lvl="0" marL="457200" rtl="0" algn="just">
              <a:lnSpc>
                <a:spcPct val="100000"/>
              </a:lnSpc>
              <a:spcBef>
                <a:spcPts val="0"/>
              </a:spcBef>
              <a:spcAft>
                <a:spcPts val="0"/>
              </a:spcAft>
              <a:buClr>
                <a:srgbClr val="000000"/>
              </a:buClr>
              <a:buSzPts val="1000"/>
              <a:buFont typeface="Arial"/>
              <a:buChar char="●"/>
            </a:pPr>
            <a:r>
              <a:rPr b="1" lang="es" sz="1000">
                <a:solidFill>
                  <a:srgbClr val="000000"/>
                </a:solidFill>
                <a:latin typeface="Arial"/>
                <a:ea typeface="Arial"/>
                <a:cs typeface="Arial"/>
                <a:sym typeface="Arial"/>
              </a:rPr>
              <a:t>Raperos</a:t>
            </a:r>
            <a:endParaRPr b="1" sz="1000">
              <a:solidFill>
                <a:srgbClr val="000000"/>
              </a:solidFill>
              <a:latin typeface="Arial"/>
              <a:ea typeface="Arial"/>
              <a:cs typeface="Arial"/>
              <a:sym typeface="Arial"/>
            </a:endParaRPr>
          </a:p>
          <a:p>
            <a:pPr indent="-292100" lvl="0" marL="457200" rtl="0" algn="just">
              <a:lnSpc>
                <a:spcPct val="100000"/>
              </a:lnSpc>
              <a:spcBef>
                <a:spcPts val="0"/>
              </a:spcBef>
              <a:spcAft>
                <a:spcPts val="0"/>
              </a:spcAft>
              <a:buClr>
                <a:srgbClr val="000000"/>
              </a:buClr>
              <a:buSzPts val="1000"/>
              <a:buFont typeface="Arial"/>
              <a:buChar char="●"/>
            </a:pPr>
            <a:r>
              <a:rPr b="1" lang="es" sz="1000">
                <a:solidFill>
                  <a:srgbClr val="000000"/>
                </a:solidFill>
                <a:latin typeface="Arial"/>
                <a:ea typeface="Arial"/>
                <a:cs typeface="Arial"/>
                <a:sym typeface="Arial"/>
              </a:rPr>
              <a:t>Heavies</a:t>
            </a:r>
            <a:endParaRPr b="1" sz="1000">
              <a:solidFill>
                <a:srgbClr val="000000"/>
              </a:solidFill>
              <a:latin typeface="Arial"/>
              <a:ea typeface="Arial"/>
              <a:cs typeface="Arial"/>
              <a:sym typeface="Arial"/>
            </a:endParaRPr>
          </a:p>
          <a:p>
            <a:pPr indent="-292100" lvl="0" marL="457200" rtl="0" algn="just">
              <a:lnSpc>
                <a:spcPct val="100000"/>
              </a:lnSpc>
              <a:spcBef>
                <a:spcPts val="0"/>
              </a:spcBef>
              <a:spcAft>
                <a:spcPts val="0"/>
              </a:spcAft>
              <a:buClr>
                <a:srgbClr val="000000"/>
              </a:buClr>
              <a:buSzPts val="1000"/>
              <a:buFont typeface="Arial"/>
              <a:buChar char="●"/>
            </a:pPr>
            <a:r>
              <a:rPr b="1" lang="es" sz="1000">
                <a:solidFill>
                  <a:srgbClr val="000000"/>
                </a:solidFill>
                <a:latin typeface="Arial"/>
                <a:ea typeface="Arial"/>
                <a:cs typeface="Arial"/>
                <a:sym typeface="Arial"/>
              </a:rPr>
              <a:t>Hippies</a:t>
            </a:r>
            <a:endParaRPr b="1" sz="1000">
              <a:solidFill>
                <a:srgbClr val="000000"/>
              </a:solidFill>
              <a:latin typeface="Arial"/>
              <a:ea typeface="Arial"/>
              <a:cs typeface="Arial"/>
              <a:sym typeface="Arial"/>
            </a:endParaRPr>
          </a:p>
          <a:p>
            <a:pPr indent="-292100" lvl="0" marL="457200" rtl="0" algn="just">
              <a:lnSpc>
                <a:spcPct val="100000"/>
              </a:lnSpc>
              <a:spcBef>
                <a:spcPts val="0"/>
              </a:spcBef>
              <a:spcAft>
                <a:spcPts val="0"/>
              </a:spcAft>
              <a:buClr>
                <a:srgbClr val="000000"/>
              </a:buClr>
              <a:buSzPts val="1000"/>
              <a:buFont typeface="Arial"/>
              <a:buChar char="●"/>
            </a:pPr>
            <a:r>
              <a:rPr b="1" lang="es" sz="1000">
                <a:solidFill>
                  <a:srgbClr val="000000"/>
                </a:solidFill>
                <a:latin typeface="Arial"/>
                <a:ea typeface="Arial"/>
                <a:cs typeface="Arial"/>
                <a:sym typeface="Arial"/>
              </a:rPr>
              <a:t>Punks</a:t>
            </a:r>
            <a:endParaRPr b="1" sz="1000">
              <a:solidFill>
                <a:srgbClr val="000000"/>
              </a:solidFill>
              <a:latin typeface="Arial"/>
              <a:ea typeface="Arial"/>
              <a:cs typeface="Arial"/>
              <a:sym typeface="Arial"/>
            </a:endParaRPr>
          </a:p>
          <a:p>
            <a:pPr indent="-292100" lvl="0" marL="457200" rtl="0" algn="just">
              <a:lnSpc>
                <a:spcPct val="100000"/>
              </a:lnSpc>
              <a:spcBef>
                <a:spcPts val="0"/>
              </a:spcBef>
              <a:spcAft>
                <a:spcPts val="0"/>
              </a:spcAft>
              <a:buClr>
                <a:srgbClr val="000000"/>
              </a:buClr>
              <a:buSzPts val="1000"/>
              <a:buFont typeface="Arial"/>
              <a:buChar char="●"/>
            </a:pPr>
            <a:r>
              <a:rPr b="1" lang="es" sz="1000">
                <a:solidFill>
                  <a:srgbClr val="000000"/>
                </a:solidFill>
                <a:latin typeface="Arial"/>
                <a:ea typeface="Arial"/>
                <a:cs typeface="Arial"/>
                <a:sym typeface="Arial"/>
              </a:rPr>
              <a:t>Skaters</a:t>
            </a:r>
            <a:endParaRPr b="1" sz="1000">
              <a:solidFill>
                <a:srgbClr val="000000"/>
              </a:solidFill>
              <a:latin typeface="Arial"/>
              <a:ea typeface="Arial"/>
              <a:cs typeface="Arial"/>
              <a:sym typeface="Arial"/>
            </a:endParaRPr>
          </a:p>
          <a:p>
            <a:pPr indent="-292100" lvl="0" marL="457200" rtl="0" algn="just">
              <a:lnSpc>
                <a:spcPct val="100000"/>
              </a:lnSpc>
              <a:spcBef>
                <a:spcPts val="0"/>
              </a:spcBef>
              <a:spcAft>
                <a:spcPts val="0"/>
              </a:spcAft>
              <a:buClr>
                <a:srgbClr val="000000"/>
              </a:buClr>
              <a:buSzPts val="1000"/>
              <a:buFont typeface="Arial"/>
              <a:buChar char="●"/>
            </a:pPr>
            <a:r>
              <a:rPr b="1" lang="es" sz="1000">
                <a:solidFill>
                  <a:srgbClr val="000000"/>
                </a:solidFill>
                <a:latin typeface="Arial"/>
                <a:ea typeface="Arial"/>
                <a:cs typeface="Arial"/>
                <a:sym typeface="Arial"/>
              </a:rPr>
              <a:t>Rastafaris</a:t>
            </a:r>
            <a:endParaRPr b="1" sz="1000">
              <a:solidFill>
                <a:srgbClr val="000000"/>
              </a:solidFill>
              <a:latin typeface="Arial"/>
              <a:ea typeface="Arial"/>
              <a:cs typeface="Arial"/>
              <a:sym typeface="Arial"/>
            </a:endParaRPr>
          </a:p>
          <a:p>
            <a:pPr indent="-292100" lvl="0" marL="457200" rtl="0" algn="just">
              <a:lnSpc>
                <a:spcPct val="100000"/>
              </a:lnSpc>
              <a:spcBef>
                <a:spcPts val="0"/>
              </a:spcBef>
              <a:spcAft>
                <a:spcPts val="0"/>
              </a:spcAft>
              <a:buClr>
                <a:srgbClr val="000000"/>
              </a:buClr>
              <a:buSzPts val="1000"/>
              <a:buFont typeface="Arial"/>
              <a:buChar char="●"/>
            </a:pPr>
            <a:r>
              <a:rPr b="1" lang="es" sz="1000">
                <a:solidFill>
                  <a:srgbClr val="000000"/>
                </a:solidFill>
                <a:latin typeface="Arial"/>
                <a:ea typeface="Arial"/>
                <a:cs typeface="Arial"/>
                <a:sym typeface="Arial"/>
              </a:rPr>
              <a:t>Otakus</a:t>
            </a:r>
            <a:endParaRPr b="1" sz="1000">
              <a:solidFill>
                <a:srgbClr val="000000"/>
              </a:solidFill>
              <a:latin typeface="Arial"/>
              <a:ea typeface="Arial"/>
              <a:cs typeface="Arial"/>
              <a:sym typeface="Arial"/>
            </a:endParaRPr>
          </a:p>
          <a:p>
            <a:pPr indent="-292100" lvl="0" marL="457200" rtl="0" algn="just">
              <a:lnSpc>
                <a:spcPct val="100000"/>
              </a:lnSpc>
              <a:spcBef>
                <a:spcPts val="0"/>
              </a:spcBef>
              <a:spcAft>
                <a:spcPts val="0"/>
              </a:spcAft>
              <a:buClr>
                <a:srgbClr val="000000"/>
              </a:buClr>
              <a:buSzPts val="1000"/>
              <a:buFont typeface="Arial"/>
              <a:buChar char="●"/>
            </a:pPr>
            <a:r>
              <a:rPr b="1" lang="es" sz="1000">
                <a:solidFill>
                  <a:srgbClr val="000000"/>
                </a:solidFill>
                <a:latin typeface="Arial"/>
                <a:ea typeface="Arial"/>
                <a:cs typeface="Arial"/>
                <a:sym typeface="Arial"/>
              </a:rPr>
              <a:t>Hipsters</a:t>
            </a:r>
            <a:endParaRPr b="1" sz="1000">
              <a:solidFill>
                <a:srgbClr val="000000"/>
              </a:solidFill>
              <a:latin typeface="Arial"/>
              <a:ea typeface="Arial"/>
              <a:cs typeface="Arial"/>
              <a:sym typeface="Arial"/>
            </a:endParaRPr>
          </a:p>
          <a:p>
            <a:pPr indent="-292100" lvl="0" marL="457200" rtl="0" algn="just">
              <a:lnSpc>
                <a:spcPct val="100000"/>
              </a:lnSpc>
              <a:spcBef>
                <a:spcPts val="0"/>
              </a:spcBef>
              <a:spcAft>
                <a:spcPts val="0"/>
              </a:spcAft>
              <a:buClr>
                <a:srgbClr val="000000"/>
              </a:buClr>
              <a:buSzPts val="1000"/>
              <a:buFont typeface="Arial"/>
              <a:buChar char="●"/>
            </a:pPr>
            <a:r>
              <a:rPr b="1" lang="es" sz="1000">
                <a:solidFill>
                  <a:srgbClr val="000000"/>
                </a:solidFill>
                <a:latin typeface="Arial"/>
                <a:ea typeface="Arial"/>
                <a:cs typeface="Arial"/>
                <a:sym typeface="Arial"/>
              </a:rPr>
              <a:t>Rockabillies </a:t>
            </a:r>
            <a:r>
              <a:rPr lang="es" sz="1000">
                <a:solidFill>
                  <a:srgbClr val="000000"/>
                </a:solidFill>
                <a:latin typeface="Arial"/>
                <a:ea typeface="Arial"/>
                <a:cs typeface="Arial"/>
                <a:sym typeface="Arial"/>
              </a:rPr>
              <a:t>,</a:t>
            </a:r>
            <a:r>
              <a:rPr lang="es" sz="1000">
                <a:solidFill>
                  <a:srgbClr val="000000"/>
                </a:solidFill>
                <a:highlight>
                  <a:srgbClr val="FFFFFF"/>
                </a:highlight>
                <a:latin typeface="Arial"/>
                <a:ea typeface="Arial"/>
                <a:cs typeface="Arial"/>
                <a:sym typeface="Arial"/>
              </a:rPr>
              <a:t>Se puede considerar que esta tribu se encuentra a mitad de los hipsters y de los punks. </a:t>
            </a:r>
            <a:endParaRPr sz="1000">
              <a:solidFill>
                <a:srgbClr val="000000"/>
              </a:solidFill>
              <a:latin typeface="Arial"/>
              <a:ea typeface="Arial"/>
              <a:cs typeface="Arial"/>
              <a:sym typeface="Arial"/>
            </a:endParaRPr>
          </a:p>
          <a:p>
            <a:pPr indent="-292100" lvl="0" marL="457200" rtl="0" algn="just">
              <a:lnSpc>
                <a:spcPct val="100000"/>
              </a:lnSpc>
              <a:spcBef>
                <a:spcPts val="0"/>
              </a:spcBef>
              <a:spcAft>
                <a:spcPts val="0"/>
              </a:spcAft>
              <a:buClr>
                <a:srgbClr val="000000"/>
              </a:buClr>
              <a:buSzPts val="1000"/>
              <a:buFont typeface="Arial"/>
              <a:buChar char="●"/>
            </a:pPr>
            <a:r>
              <a:rPr b="1" lang="es" sz="1000">
                <a:solidFill>
                  <a:srgbClr val="000000"/>
                </a:solidFill>
                <a:latin typeface="Arial"/>
                <a:ea typeface="Arial"/>
                <a:cs typeface="Arial"/>
                <a:sym typeface="Arial"/>
              </a:rPr>
              <a:t>Steampunks,</a:t>
            </a:r>
            <a:r>
              <a:rPr lang="es" sz="1000">
                <a:solidFill>
                  <a:srgbClr val="000000"/>
                </a:solidFill>
                <a:latin typeface="Arial"/>
                <a:ea typeface="Arial"/>
                <a:cs typeface="Arial"/>
                <a:sym typeface="Arial"/>
              </a:rPr>
              <a:t> </a:t>
            </a:r>
            <a:r>
              <a:rPr lang="es" sz="1000">
                <a:solidFill>
                  <a:srgbClr val="000000"/>
                </a:solidFill>
                <a:highlight>
                  <a:srgbClr val="FFFFFF"/>
                </a:highlight>
                <a:latin typeface="Arial"/>
                <a:ea typeface="Arial"/>
                <a:cs typeface="Arial"/>
                <a:sym typeface="Arial"/>
              </a:rPr>
              <a:t>Esta</a:t>
            </a:r>
            <a:r>
              <a:rPr lang="es" sz="1000">
                <a:solidFill>
                  <a:srgbClr val="000000"/>
                </a:solidFill>
                <a:highlight>
                  <a:srgbClr val="FFFFFF"/>
                </a:highlight>
                <a:latin typeface="Arial"/>
                <a:ea typeface="Arial"/>
                <a:cs typeface="Arial"/>
                <a:sym typeface="Arial"/>
              </a:rPr>
              <a:t> tribu urbana busca imaginar el futuro.</a:t>
            </a:r>
            <a:endParaRPr sz="1000">
              <a:solidFill>
                <a:srgbClr val="000000"/>
              </a:solidFill>
              <a:highlight>
                <a:srgbClr val="FFFFFF"/>
              </a:highlight>
              <a:latin typeface="Arial"/>
              <a:ea typeface="Arial"/>
              <a:cs typeface="Arial"/>
              <a:sym typeface="Arial"/>
            </a:endParaRPr>
          </a:p>
          <a:p>
            <a:pPr indent="-292100" lvl="0" marL="457200" rtl="0" algn="just">
              <a:lnSpc>
                <a:spcPct val="100000"/>
              </a:lnSpc>
              <a:spcBef>
                <a:spcPts val="0"/>
              </a:spcBef>
              <a:spcAft>
                <a:spcPts val="0"/>
              </a:spcAft>
              <a:buSzPts val="1000"/>
              <a:buFont typeface="Arial"/>
              <a:buChar char="●"/>
            </a:pPr>
            <a:r>
              <a:rPr b="1" lang="es" sz="1000">
                <a:solidFill>
                  <a:srgbClr val="000000"/>
                </a:solidFill>
                <a:latin typeface="Arial"/>
                <a:ea typeface="Arial"/>
                <a:cs typeface="Arial"/>
                <a:sym typeface="Arial"/>
              </a:rPr>
              <a:t>Muppies</a:t>
            </a:r>
            <a:r>
              <a:rPr lang="es" sz="1000">
                <a:solidFill>
                  <a:srgbClr val="000000"/>
                </a:solidFill>
                <a:latin typeface="Arial"/>
                <a:ea typeface="Arial"/>
                <a:cs typeface="Arial"/>
                <a:sym typeface="Arial"/>
              </a:rPr>
              <a:t> ,Esta tribu se distingue por llevar una vida sana.</a:t>
            </a:r>
            <a:endParaRPr sz="1000">
              <a:solidFill>
                <a:srgbClr val="000000"/>
              </a:solidFill>
              <a:latin typeface="Arial"/>
              <a:ea typeface="Arial"/>
              <a:cs typeface="Arial"/>
              <a:sym typeface="Arial"/>
            </a:endParaRPr>
          </a:p>
        </p:txBody>
      </p:sp>
      <p:sp>
        <p:nvSpPr>
          <p:cNvPr id="154" name="Google Shape;154;p17"/>
          <p:cNvSpPr txBox="1"/>
          <p:nvPr/>
        </p:nvSpPr>
        <p:spPr>
          <a:xfrm>
            <a:off x="6806450" y="1179200"/>
            <a:ext cx="1237500" cy="62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highlight>
                  <a:srgbClr val="F9CB9C"/>
                </a:highlight>
                <a:latin typeface="Calibri"/>
                <a:ea typeface="Calibri"/>
                <a:cs typeface="Calibri"/>
                <a:sym typeface="Calibri"/>
              </a:rPr>
              <a:t>25 TRIBUS URBANAS</a:t>
            </a:r>
            <a:endParaRPr>
              <a:highlight>
                <a:srgbClr val="F9CB9C"/>
              </a:highlight>
              <a:latin typeface="Calibri"/>
              <a:ea typeface="Calibri"/>
              <a:cs typeface="Calibri"/>
              <a:sym typeface="Calibri"/>
            </a:endParaRPr>
          </a:p>
        </p:txBody>
      </p:sp>
      <p:pic>
        <p:nvPicPr>
          <p:cNvPr id="155" name="Google Shape;155;p17"/>
          <p:cNvPicPr preferRelativeResize="0"/>
          <p:nvPr/>
        </p:nvPicPr>
        <p:blipFill>
          <a:blip r:embed="rId3">
            <a:alphaModFix/>
          </a:blip>
          <a:stretch>
            <a:fillRect/>
          </a:stretch>
        </p:blipFill>
        <p:spPr>
          <a:xfrm>
            <a:off x="3333750" y="1647825"/>
            <a:ext cx="2476500" cy="1847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18"/>
          <p:cNvSpPr txBox="1"/>
          <p:nvPr>
            <p:ph idx="1" type="body"/>
          </p:nvPr>
        </p:nvSpPr>
        <p:spPr>
          <a:xfrm>
            <a:off x="767725" y="1142775"/>
            <a:ext cx="7465500" cy="2771100"/>
          </a:xfrm>
          <a:prstGeom prst="rect">
            <a:avLst/>
          </a:prstGeom>
        </p:spPr>
        <p:txBody>
          <a:bodyPr anchorCtr="0" anchor="t" bIns="91425" lIns="91425" spcFirstLastPara="1" rIns="91425" wrap="square" tIns="91425">
            <a:noAutofit/>
          </a:bodyPr>
          <a:lstStyle/>
          <a:p>
            <a:pPr indent="-298450" lvl="0" marL="457200" rtl="0" algn="just">
              <a:lnSpc>
                <a:spcPct val="100000"/>
              </a:lnSpc>
              <a:spcBef>
                <a:spcPts val="2000"/>
              </a:spcBef>
              <a:spcAft>
                <a:spcPts val="0"/>
              </a:spcAft>
              <a:buClr>
                <a:srgbClr val="000000"/>
              </a:buClr>
              <a:buSzPts val="1100"/>
              <a:buFont typeface="Arial"/>
              <a:buChar char="●"/>
            </a:pPr>
            <a:r>
              <a:rPr b="1" lang="es" sz="1100">
                <a:solidFill>
                  <a:srgbClr val="000000"/>
                </a:solidFill>
                <a:latin typeface="Arial"/>
                <a:ea typeface="Arial"/>
                <a:cs typeface="Arial"/>
                <a:sym typeface="Arial"/>
              </a:rPr>
              <a:t>Rolinga</a:t>
            </a:r>
            <a:r>
              <a:rPr lang="es" sz="1100">
                <a:solidFill>
                  <a:srgbClr val="000000"/>
                </a:solidFill>
                <a:latin typeface="Arial"/>
                <a:ea typeface="Arial"/>
                <a:cs typeface="Arial"/>
                <a:sym typeface="Arial"/>
              </a:rPr>
              <a:t>, </a:t>
            </a:r>
            <a:r>
              <a:rPr lang="es" sz="1100">
                <a:solidFill>
                  <a:srgbClr val="000000"/>
                </a:solidFill>
                <a:highlight>
                  <a:srgbClr val="FFFFFF"/>
                </a:highlight>
                <a:latin typeface="Arial"/>
                <a:ea typeface="Arial"/>
                <a:cs typeface="Arial"/>
                <a:sym typeface="Arial"/>
              </a:rPr>
              <a:t> la música de los Rolling Stones.</a:t>
            </a:r>
            <a:endParaRPr sz="1100">
              <a:solidFill>
                <a:srgbClr val="000000"/>
              </a:solidFill>
              <a:highlight>
                <a:srgbClr val="FFFFFF"/>
              </a:highlight>
              <a:latin typeface="Arial"/>
              <a:ea typeface="Arial"/>
              <a:cs typeface="Arial"/>
              <a:sym typeface="Arial"/>
            </a:endParaRPr>
          </a:p>
          <a:p>
            <a:pPr indent="-298450" lvl="0" marL="457200" rtl="0" algn="just">
              <a:lnSpc>
                <a:spcPct val="100000"/>
              </a:lnSpc>
              <a:spcBef>
                <a:spcPts val="0"/>
              </a:spcBef>
              <a:spcAft>
                <a:spcPts val="0"/>
              </a:spcAft>
              <a:buClr>
                <a:srgbClr val="000000"/>
              </a:buClr>
              <a:buSzPts val="1100"/>
              <a:buFont typeface="Arial"/>
              <a:buChar char="●"/>
            </a:pPr>
            <a:r>
              <a:rPr b="1" lang="es" sz="1100">
                <a:solidFill>
                  <a:srgbClr val="000000"/>
                </a:solidFill>
                <a:latin typeface="Arial"/>
                <a:ea typeface="Arial"/>
                <a:cs typeface="Arial"/>
                <a:sym typeface="Arial"/>
              </a:rPr>
              <a:t>Flogger</a:t>
            </a:r>
            <a:r>
              <a:rPr lang="es" sz="1100">
                <a:solidFill>
                  <a:srgbClr val="000000"/>
                </a:solidFill>
                <a:latin typeface="Arial"/>
                <a:ea typeface="Arial"/>
                <a:cs typeface="Arial"/>
                <a:sym typeface="Arial"/>
              </a:rPr>
              <a:t>, se centran en si mismos, y quieren ser populares.</a:t>
            </a:r>
            <a:endParaRPr sz="1100">
              <a:solidFill>
                <a:srgbClr val="000000"/>
              </a:solidFill>
              <a:latin typeface="Arial"/>
              <a:ea typeface="Arial"/>
              <a:cs typeface="Arial"/>
              <a:sym typeface="Arial"/>
            </a:endParaRPr>
          </a:p>
          <a:p>
            <a:pPr indent="-298450" lvl="0" marL="457200" rtl="0" algn="just">
              <a:lnSpc>
                <a:spcPct val="100000"/>
              </a:lnSpc>
              <a:spcBef>
                <a:spcPts val="0"/>
              </a:spcBef>
              <a:spcAft>
                <a:spcPts val="0"/>
              </a:spcAft>
              <a:buClr>
                <a:srgbClr val="000000"/>
              </a:buClr>
              <a:buSzPts val="1100"/>
              <a:buFont typeface="Arial"/>
              <a:buChar char="●"/>
            </a:pPr>
            <a:r>
              <a:rPr b="1" lang="es" sz="1100">
                <a:solidFill>
                  <a:srgbClr val="000000"/>
                </a:solidFill>
                <a:latin typeface="Arial"/>
                <a:ea typeface="Arial"/>
                <a:cs typeface="Arial"/>
                <a:sym typeface="Arial"/>
              </a:rPr>
              <a:t>Mods</a:t>
            </a:r>
            <a:r>
              <a:rPr lang="es" sz="1100">
                <a:solidFill>
                  <a:srgbClr val="000000"/>
                </a:solidFill>
                <a:latin typeface="Arial"/>
                <a:ea typeface="Arial"/>
                <a:cs typeface="Arial"/>
                <a:sym typeface="Arial"/>
              </a:rPr>
              <a:t>, se basa en la moda y la </a:t>
            </a:r>
            <a:r>
              <a:rPr lang="es" sz="1100">
                <a:solidFill>
                  <a:srgbClr val="000000"/>
                </a:solidFill>
                <a:latin typeface="Arial"/>
                <a:ea typeface="Arial"/>
                <a:cs typeface="Arial"/>
                <a:sym typeface="Arial"/>
              </a:rPr>
              <a:t>música</a:t>
            </a:r>
            <a:r>
              <a:rPr lang="es" sz="1100">
                <a:solidFill>
                  <a:srgbClr val="000000"/>
                </a:solidFill>
                <a:latin typeface="Arial"/>
                <a:ea typeface="Arial"/>
                <a:cs typeface="Arial"/>
                <a:sym typeface="Arial"/>
              </a:rPr>
              <a:t>.</a:t>
            </a:r>
            <a:endParaRPr sz="1100">
              <a:solidFill>
                <a:srgbClr val="000000"/>
              </a:solidFill>
              <a:latin typeface="Arial"/>
              <a:ea typeface="Arial"/>
              <a:cs typeface="Arial"/>
              <a:sym typeface="Arial"/>
            </a:endParaRPr>
          </a:p>
          <a:p>
            <a:pPr indent="-298450" lvl="0" marL="457200" rtl="0" algn="just">
              <a:lnSpc>
                <a:spcPct val="100000"/>
              </a:lnSpc>
              <a:spcBef>
                <a:spcPts val="0"/>
              </a:spcBef>
              <a:spcAft>
                <a:spcPts val="0"/>
              </a:spcAft>
              <a:buClr>
                <a:srgbClr val="000000"/>
              </a:buClr>
              <a:buSzPts val="1100"/>
              <a:buFont typeface="Arial"/>
              <a:buChar char="●"/>
            </a:pPr>
            <a:r>
              <a:rPr b="1" lang="es" sz="1100">
                <a:solidFill>
                  <a:srgbClr val="000000"/>
                </a:solidFill>
                <a:latin typeface="Arial"/>
                <a:ea typeface="Arial"/>
                <a:cs typeface="Arial"/>
                <a:sym typeface="Arial"/>
              </a:rPr>
              <a:t>Tomboy</a:t>
            </a:r>
            <a:r>
              <a:rPr lang="es" sz="1100">
                <a:solidFill>
                  <a:srgbClr val="000000"/>
                </a:solidFill>
                <a:latin typeface="Arial"/>
                <a:ea typeface="Arial"/>
                <a:cs typeface="Arial"/>
                <a:sym typeface="Arial"/>
              </a:rPr>
              <a:t>, las mujeres usan vestuario masculino y son muy femeninas en otros aspectos.</a:t>
            </a:r>
            <a:endParaRPr sz="1100">
              <a:solidFill>
                <a:srgbClr val="000000"/>
              </a:solidFill>
              <a:latin typeface="Arial"/>
              <a:ea typeface="Arial"/>
              <a:cs typeface="Arial"/>
              <a:sym typeface="Arial"/>
            </a:endParaRPr>
          </a:p>
          <a:p>
            <a:pPr indent="-298450" lvl="0" marL="457200" rtl="0" algn="just">
              <a:lnSpc>
                <a:spcPct val="100000"/>
              </a:lnSpc>
              <a:spcBef>
                <a:spcPts val="0"/>
              </a:spcBef>
              <a:spcAft>
                <a:spcPts val="0"/>
              </a:spcAft>
              <a:buClr>
                <a:srgbClr val="000000"/>
              </a:buClr>
              <a:buSzPts val="1100"/>
              <a:buFont typeface="Arial"/>
              <a:buChar char="●"/>
            </a:pPr>
            <a:r>
              <a:rPr b="1" lang="es" sz="1100">
                <a:solidFill>
                  <a:srgbClr val="000000"/>
                </a:solidFill>
                <a:latin typeface="Arial"/>
                <a:ea typeface="Arial"/>
                <a:cs typeface="Arial"/>
                <a:sym typeface="Arial"/>
              </a:rPr>
              <a:t>Gamers</a:t>
            </a:r>
            <a:r>
              <a:rPr lang="es" sz="1100">
                <a:solidFill>
                  <a:srgbClr val="000000"/>
                </a:solidFill>
                <a:latin typeface="Arial"/>
                <a:ea typeface="Arial"/>
                <a:cs typeface="Arial"/>
                <a:sym typeface="Arial"/>
              </a:rPr>
              <a:t>, </a:t>
            </a:r>
            <a:r>
              <a:rPr lang="es" sz="1100">
                <a:solidFill>
                  <a:srgbClr val="000000"/>
                </a:solidFill>
                <a:highlight>
                  <a:srgbClr val="FFFFFF"/>
                </a:highlight>
                <a:latin typeface="Arial"/>
                <a:ea typeface="Arial"/>
                <a:cs typeface="Arial"/>
                <a:sym typeface="Arial"/>
              </a:rPr>
              <a:t>los aficionados a los videojuegos.</a:t>
            </a:r>
            <a:endParaRPr sz="1100">
              <a:solidFill>
                <a:srgbClr val="000000"/>
              </a:solidFill>
              <a:highlight>
                <a:srgbClr val="FFFFFF"/>
              </a:highlight>
              <a:latin typeface="Arial"/>
              <a:ea typeface="Arial"/>
              <a:cs typeface="Arial"/>
              <a:sym typeface="Arial"/>
            </a:endParaRPr>
          </a:p>
          <a:p>
            <a:pPr indent="-298450" lvl="0" marL="457200" rtl="0" algn="just">
              <a:lnSpc>
                <a:spcPct val="100000"/>
              </a:lnSpc>
              <a:spcBef>
                <a:spcPts val="0"/>
              </a:spcBef>
              <a:spcAft>
                <a:spcPts val="0"/>
              </a:spcAft>
              <a:buClr>
                <a:srgbClr val="000000"/>
              </a:buClr>
              <a:buSzPts val="1100"/>
              <a:buFont typeface="Arial"/>
              <a:buChar char="●"/>
            </a:pPr>
            <a:r>
              <a:rPr b="1" lang="es" sz="1100">
                <a:solidFill>
                  <a:srgbClr val="000000"/>
                </a:solidFill>
                <a:latin typeface="Arial"/>
                <a:ea typeface="Arial"/>
                <a:cs typeface="Arial"/>
                <a:sym typeface="Arial"/>
              </a:rPr>
              <a:t>Pokemones</a:t>
            </a:r>
            <a:r>
              <a:rPr lang="es" sz="1100">
                <a:solidFill>
                  <a:srgbClr val="000000"/>
                </a:solidFill>
                <a:latin typeface="Arial"/>
                <a:ea typeface="Arial"/>
                <a:cs typeface="Arial"/>
                <a:sym typeface="Arial"/>
              </a:rPr>
              <a:t>,</a:t>
            </a:r>
            <a:r>
              <a:rPr lang="es" sz="1100">
                <a:solidFill>
                  <a:srgbClr val="000000"/>
                </a:solidFill>
                <a:highlight>
                  <a:srgbClr val="FFFFFF"/>
                </a:highlight>
                <a:latin typeface="Arial"/>
                <a:ea typeface="Arial"/>
                <a:cs typeface="Arial"/>
                <a:sym typeface="Arial"/>
              </a:rPr>
              <a:t>los miembros se niegan a crecer, consideran que las responsabilidades son de los adultos y viven en un mundo de fantasía.</a:t>
            </a:r>
            <a:endParaRPr sz="1100">
              <a:solidFill>
                <a:srgbClr val="000000"/>
              </a:solidFill>
              <a:highlight>
                <a:srgbClr val="FFFFFF"/>
              </a:highlight>
              <a:latin typeface="Arial"/>
              <a:ea typeface="Arial"/>
              <a:cs typeface="Arial"/>
              <a:sym typeface="Arial"/>
            </a:endParaRPr>
          </a:p>
          <a:p>
            <a:pPr indent="-298450" lvl="0" marL="457200" rtl="0" algn="just">
              <a:lnSpc>
                <a:spcPct val="100000"/>
              </a:lnSpc>
              <a:spcBef>
                <a:spcPts val="0"/>
              </a:spcBef>
              <a:spcAft>
                <a:spcPts val="0"/>
              </a:spcAft>
              <a:buClr>
                <a:srgbClr val="000000"/>
              </a:buClr>
              <a:buSzPts val="1100"/>
              <a:buFont typeface="Arial"/>
              <a:buChar char="●"/>
            </a:pPr>
            <a:r>
              <a:rPr b="1" lang="es" sz="1100">
                <a:solidFill>
                  <a:srgbClr val="000000"/>
                </a:solidFill>
                <a:latin typeface="Arial"/>
                <a:ea typeface="Arial"/>
                <a:cs typeface="Arial"/>
                <a:sym typeface="Arial"/>
              </a:rPr>
              <a:t>Cumbieros</a:t>
            </a:r>
            <a:r>
              <a:rPr lang="es" sz="1100">
                <a:solidFill>
                  <a:srgbClr val="000000"/>
                </a:solidFill>
                <a:latin typeface="Arial"/>
                <a:ea typeface="Arial"/>
                <a:cs typeface="Arial"/>
                <a:sym typeface="Arial"/>
              </a:rPr>
              <a:t>, </a:t>
            </a:r>
            <a:r>
              <a:rPr lang="es" sz="1100">
                <a:solidFill>
                  <a:srgbClr val="000000"/>
                </a:solidFill>
                <a:highlight>
                  <a:srgbClr val="FFFFFF"/>
                </a:highlight>
                <a:latin typeface="Arial"/>
                <a:ea typeface="Arial"/>
                <a:cs typeface="Arial"/>
                <a:sym typeface="Arial"/>
              </a:rPr>
              <a:t>jóvenes que se interesan por el género musical , suelen ser violentos y su vocabulario es bastante precario.</a:t>
            </a:r>
            <a:endParaRPr sz="1100">
              <a:solidFill>
                <a:srgbClr val="000000"/>
              </a:solidFill>
              <a:highlight>
                <a:srgbClr val="FFFFFF"/>
              </a:highlight>
              <a:latin typeface="Arial"/>
              <a:ea typeface="Arial"/>
              <a:cs typeface="Arial"/>
              <a:sym typeface="Arial"/>
            </a:endParaRPr>
          </a:p>
          <a:p>
            <a:pPr indent="-298450" lvl="0" marL="457200" rtl="0" algn="just">
              <a:lnSpc>
                <a:spcPct val="100000"/>
              </a:lnSpc>
              <a:spcBef>
                <a:spcPts val="0"/>
              </a:spcBef>
              <a:spcAft>
                <a:spcPts val="0"/>
              </a:spcAft>
              <a:buClr>
                <a:srgbClr val="000000"/>
              </a:buClr>
              <a:buSzPts val="1100"/>
              <a:buFont typeface="Arial"/>
              <a:buChar char="●"/>
            </a:pPr>
            <a:r>
              <a:rPr b="1" lang="es" sz="1100">
                <a:solidFill>
                  <a:srgbClr val="000000"/>
                </a:solidFill>
                <a:latin typeface="Arial"/>
                <a:ea typeface="Arial"/>
                <a:cs typeface="Arial"/>
                <a:sym typeface="Arial"/>
              </a:rPr>
              <a:t>Chacas</a:t>
            </a:r>
            <a:r>
              <a:rPr lang="es" sz="1100">
                <a:solidFill>
                  <a:srgbClr val="000000"/>
                </a:solidFill>
                <a:latin typeface="Arial"/>
                <a:ea typeface="Arial"/>
                <a:cs typeface="Arial"/>
                <a:sym typeface="Arial"/>
              </a:rPr>
              <a:t>, </a:t>
            </a:r>
            <a:r>
              <a:rPr lang="es" sz="1100">
                <a:solidFill>
                  <a:srgbClr val="000000"/>
                </a:solidFill>
                <a:highlight>
                  <a:srgbClr val="FFFFFF"/>
                </a:highlight>
                <a:latin typeface="Arial"/>
                <a:ea typeface="Arial"/>
                <a:cs typeface="Arial"/>
                <a:sym typeface="Arial"/>
              </a:rPr>
              <a:t>se caracterizan por comportarse de manera inapropiada, llevar ropa de marca y llamativa, gorras y pulseras.</a:t>
            </a:r>
            <a:endParaRPr sz="1100">
              <a:solidFill>
                <a:srgbClr val="000000"/>
              </a:solidFill>
              <a:highlight>
                <a:srgbClr val="FFFFFF"/>
              </a:highlight>
              <a:latin typeface="Arial"/>
              <a:ea typeface="Arial"/>
              <a:cs typeface="Arial"/>
              <a:sym typeface="Arial"/>
            </a:endParaRPr>
          </a:p>
          <a:p>
            <a:pPr indent="-298450" lvl="0" marL="457200" rtl="0" algn="just">
              <a:lnSpc>
                <a:spcPct val="100000"/>
              </a:lnSpc>
              <a:spcBef>
                <a:spcPts val="0"/>
              </a:spcBef>
              <a:spcAft>
                <a:spcPts val="0"/>
              </a:spcAft>
              <a:buClr>
                <a:srgbClr val="000000"/>
              </a:buClr>
              <a:buSzPts val="1100"/>
              <a:buFont typeface="Arial"/>
              <a:buChar char="●"/>
            </a:pPr>
            <a:r>
              <a:rPr b="1" lang="es" sz="1100">
                <a:solidFill>
                  <a:srgbClr val="000000"/>
                </a:solidFill>
                <a:latin typeface="Arial"/>
                <a:ea typeface="Arial"/>
                <a:cs typeface="Arial"/>
                <a:sym typeface="Arial"/>
              </a:rPr>
              <a:t>Reggaetoneros</a:t>
            </a:r>
            <a:r>
              <a:rPr lang="es" sz="1100">
                <a:solidFill>
                  <a:srgbClr val="000000"/>
                </a:solidFill>
                <a:latin typeface="Arial"/>
                <a:ea typeface="Arial"/>
                <a:cs typeface="Arial"/>
                <a:sym typeface="Arial"/>
              </a:rPr>
              <a:t>, </a:t>
            </a:r>
            <a:r>
              <a:rPr lang="es" sz="1100">
                <a:solidFill>
                  <a:srgbClr val="000000"/>
                </a:solidFill>
                <a:latin typeface="Arial"/>
                <a:ea typeface="Arial"/>
                <a:cs typeface="Arial"/>
                <a:sym typeface="Arial"/>
              </a:rPr>
              <a:t>aquellos</a:t>
            </a:r>
            <a:r>
              <a:rPr lang="es" sz="1100">
                <a:solidFill>
                  <a:srgbClr val="000000"/>
                </a:solidFill>
                <a:latin typeface="Arial"/>
                <a:ea typeface="Arial"/>
                <a:cs typeface="Arial"/>
                <a:sym typeface="Arial"/>
              </a:rPr>
              <a:t> que escuchan música reguetón y adoptan las costumbres de sus ídolos musicales.La vestimenta masculina es de pantalones y camisas holgados, mientras que la femenina se caracteriza por ser ajustada y sensual.</a:t>
            </a:r>
            <a:endParaRPr sz="1100">
              <a:solidFill>
                <a:srgbClr val="000000"/>
              </a:solidFill>
              <a:latin typeface="Arial"/>
              <a:ea typeface="Arial"/>
              <a:cs typeface="Arial"/>
              <a:sym typeface="Arial"/>
            </a:endParaRPr>
          </a:p>
          <a:p>
            <a:pPr indent="-298450" lvl="0" marL="457200" rtl="0" algn="just">
              <a:lnSpc>
                <a:spcPct val="100000"/>
              </a:lnSpc>
              <a:spcBef>
                <a:spcPts val="0"/>
              </a:spcBef>
              <a:spcAft>
                <a:spcPts val="0"/>
              </a:spcAft>
              <a:buSzPts val="1100"/>
              <a:buFont typeface="Arial"/>
              <a:buChar char="●"/>
            </a:pPr>
            <a:r>
              <a:rPr b="1" lang="es" sz="1100">
                <a:solidFill>
                  <a:srgbClr val="000000"/>
                </a:solidFill>
                <a:latin typeface="Arial"/>
                <a:ea typeface="Arial"/>
                <a:cs typeface="Arial"/>
                <a:sym typeface="Arial"/>
              </a:rPr>
              <a:t>Grunges</a:t>
            </a:r>
            <a:r>
              <a:rPr lang="es" sz="1100">
                <a:solidFill>
                  <a:srgbClr val="000000"/>
                </a:solidFill>
                <a:latin typeface="Arial"/>
                <a:ea typeface="Arial"/>
                <a:cs typeface="Arial"/>
                <a:sym typeface="Arial"/>
              </a:rPr>
              <a:t>, </a:t>
            </a:r>
            <a:r>
              <a:rPr lang="es" sz="1100">
                <a:solidFill>
                  <a:srgbClr val="000000"/>
                </a:solidFill>
                <a:highlight>
                  <a:srgbClr val="FFFFFF"/>
                </a:highlight>
                <a:latin typeface="Arial"/>
                <a:ea typeface="Arial"/>
                <a:cs typeface="Arial"/>
                <a:sym typeface="Arial"/>
              </a:rPr>
              <a:t>les gusta la música, y rechazan a la sociedad consumista y a las personas que no tienen </a:t>
            </a:r>
            <a:r>
              <a:rPr lang="es" sz="1100" u="sng">
                <a:solidFill>
                  <a:srgbClr val="000000"/>
                </a:solidFill>
                <a:highlight>
                  <a:srgbClr val="FFFFFF"/>
                </a:highlight>
                <a:latin typeface="Arial"/>
                <a:ea typeface="Arial"/>
                <a:cs typeface="Arial"/>
                <a:sym typeface="Arial"/>
                <a:hlinkClick r:id="rId3"/>
              </a:rPr>
              <a:t>p</a:t>
            </a:r>
            <a:r>
              <a:rPr lang="es" sz="1100">
                <a:solidFill>
                  <a:srgbClr val="000000"/>
                </a:solidFill>
                <a:highlight>
                  <a:srgbClr val="FFFFFF"/>
                </a:highlight>
                <a:uFill>
                  <a:noFill/>
                </a:uFill>
                <a:latin typeface="Arial"/>
                <a:ea typeface="Arial"/>
                <a:cs typeface="Arial"/>
                <a:sym typeface="Arial"/>
                <a:hlinkClick r:id="rId4"/>
              </a:rPr>
              <a:t>ersonalidad</a:t>
            </a:r>
            <a:r>
              <a:rPr lang="es" sz="1100">
                <a:solidFill>
                  <a:srgbClr val="000000"/>
                </a:solidFill>
                <a:highlight>
                  <a:srgbClr val="FFFFFF"/>
                </a:highlight>
                <a:latin typeface="Arial"/>
                <a:ea typeface="Arial"/>
                <a:cs typeface="Arial"/>
                <a:sym typeface="Arial"/>
              </a:rPr>
              <a:t>.</a:t>
            </a:r>
            <a:endParaRPr sz="1100">
              <a:solidFill>
                <a:srgbClr val="000000"/>
              </a:solidFill>
              <a:highlight>
                <a:srgbClr val="FFFFFF"/>
              </a:highlight>
              <a:latin typeface="Arial"/>
              <a:ea typeface="Arial"/>
              <a:cs typeface="Arial"/>
              <a:sym typeface="Arial"/>
            </a:endParaRPr>
          </a:p>
          <a:p>
            <a:pPr indent="-298450" lvl="0" marL="457200" rtl="0" algn="just">
              <a:lnSpc>
                <a:spcPct val="100000"/>
              </a:lnSpc>
              <a:spcBef>
                <a:spcPts val="0"/>
              </a:spcBef>
              <a:spcAft>
                <a:spcPts val="0"/>
              </a:spcAft>
              <a:buClr>
                <a:srgbClr val="000000"/>
              </a:buClr>
              <a:buSzPts val="1100"/>
              <a:buFont typeface="Arial"/>
              <a:buChar char="●"/>
            </a:pPr>
            <a:r>
              <a:rPr b="1" lang="es" sz="1100">
                <a:solidFill>
                  <a:srgbClr val="000000"/>
                </a:solidFill>
                <a:latin typeface="Arial"/>
                <a:ea typeface="Arial"/>
                <a:cs typeface="Arial"/>
                <a:sym typeface="Arial"/>
              </a:rPr>
              <a:t>Skinheads</a:t>
            </a:r>
            <a:r>
              <a:rPr lang="es" sz="1100">
                <a:solidFill>
                  <a:srgbClr val="000000"/>
                </a:solidFill>
                <a:latin typeface="Arial"/>
                <a:ea typeface="Arial"/>
                <a:cs typeface="Arial"/>
                <a:sym typeface="Arial"/>
              </a:rPr>
              <a:t>, </a:t>
            </a:r>
            <a:r>
              <a:rPr lang="es" sz="1100">
                <a:solidFill>
                  <a:srgbClr val="000000"/>
                </a:solidFill>
                <a:highlight>
                  <a:srgbClr val="FFFFFF"/>
                </a:highlight>
                <a:latin typeface="Arial"/>
                <a:ea typeface="Arial"/>
                <a:cs typeface="Arial"/>
                <a:sym typeface="Arial"/>
              </a:rPr>
              <a:t>esta tribu urbana disfruta de los géneros musicales ska, rock y punk. Les gusta el fútbol y la cerveza.</a:t>
            </a:r>
            <a:endParaRPr sz="1100">
              <a:solidFill>
                <a:srgbClr val="000000"/>
              </a:solidFill>
              <a:highlight>
                <a:srgbClr val="FFFFFF"/>
              </a:highlight>
              <a:latin typeface="Arial"/>
              <a:ea typeface="Arial"/>
              <a:cs typeface="Arial"/>
              <a:sym typeface="Arial"/>
            </a:endParaRPr>
          </a:p>
          <a:p>
            <a:pPr indent="0" lvl="0" marL="0" rtl="0" algn="just">
              <a:lnSpc>
                <a:spcPct val="100000"/>
              </a:lnSpc>
              <a:spcBef>
                <a:spcPts val="2000"/>
              </a:spcBef>
              <a:spcAft>
                <a:spcPts val="0"/>
              </a:spcAft>
              <a:buNone/>
            </a:pPr>
            <a:r>
              <a:t/>
            </a:r>
            <a:endParaRPr sz="1000">
              <a:solidFill>
                <a:srgbClr val="000000"/>
              </a:solidFill>
              <a:highlight>
                <a:srgbClr val="FFFFFF"/>
              </a:highlight>
              <a:latin typeface="Arial"/>
              <a:ea typeface="Arial"/>
              <a:cs typeface="Arial"/>
              <a:sym typeface="Arial"/>
            </a:endParaRPr>
          </a:p>
          <a:p>
            <a:pPr indent="0" lvl="0" marL="0" rtl="0" algn="l">
              <a:spcBef>
                <a:spcPts val="1300"/>
              </a:spcBef>
              <a:spcAft>
                <a:spcPts val="1600"/>
              </a:spcAft>
              <a:buNone/>
            </a:pPr>
            <a:r>
              <a:t/>
            </a:r>
            <a:endParaRPr/>
          </a:p>
        </p:txBody>
      </p:sp>
      <p:pic>
        <p:nvPicPr>
          <p:cNvPr id="161" name="Google Shape;161;p18"/>
          <p:cNvPicPr preferRelativeResize="0"/>
          <p:nvPr/>
        </p:nvPicPr>
        <p:blipFill rotWithShape="1">
          <a:blip r:embed="rId5">
            <a:alphaModFix/>
          </a:blip>
          <a:srcRect b="0" l="0" r="-6168" t="-6168"/>
          <a:stretch/>
        </p:blipFill>
        <p:spPr>
          <a:xfrm>
            <a:off x="6342572" y="509222"/>
            <a:ext cx="1655356" cy="1487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19"/>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TRIBUS URBANAS MENOS CONOCIDAS</a:t>
            </a:r>
            <a:endParaRPr/>
          </a:p>
          <a:p>
            <a:pPr indent="0" lvl="0" marL="0" rtl="0" algn="l">
              <a:spcBef>
                <a:spcPts val="0"/>
              </a:spcBef>
              <a:spcAft>
                <a:spcPts val="0"/>
              </a:spcAft>
              <a:buNone/>
            </a:pPr>
            <a:r>
              <a:rPr lang="es"/>
              <a:t>(Bilbao)</a:t>
            </a:r>
            <a:endParaRPr/>
          </a:p>
        </p:txBody>
      </p:sp>
      <p:sp>
        <p:nvSpPr>
          <p:cNvPr id="167" name="Google Shape;167;p19"/>
          <p:cNvSpPr txBox="1"/>
          <p:nvPr>
            <p:ph idx="1" type="body"/>
          </p:nvPr>
        </p:nvSpPr>
        <p:spPr>
          <a:xfrm>
            <a:off x="819150" y="1890425"/>
            <a:ext cx="7505700" cy="2448000"/>
          </a:xfrm>
          <a:prstGeom prst="rect">
            <a:avLst/>
          </a:prstGeom>
        </p:spPr>
        <p:txBody>
          <a:bodyPr anchorCtr="0" anchor="t" bIns="91425" lIns="91425" spcFirstLastPara="1" rIns="91425" wrap="square" tIns="91425">
            <a:noAutofit/>
          </a:bodyPr>
          <a:lstStyle/>
          <a:p>
            <a:pPr indent="-285750" lvl="0" marL="457200" rtl="0" algn="l">
              <a:lnSpc>
                <a:spcPct val="160000"/>
              </a:lnSpc>
              <a:spcBef>
                <a:spcPts val="1700"/>
              </a:spcBef>
              <a:spcAft>
                <a:spcPts val="0"/>
              </a:spcAft>
              <a:buClr>
                <a:srgbClr val="333333"/>
              </a:buClr>
              <a:buSzPts val="900"/>
              <a:buFont typeface="Verdana"/>
              <a:buChar char="●"/>
            </a:pPr>
            <a:r>
              <a:rPr b="1" lang="es" sz="900">
                <a:solidFill>
                  <a:srgbClr val="333333"/>
                </a:solidFill>
                <a:highlight>
                  <a:srgbClr val="FFFFFF"/>
                </a:highlight>
                <a:latin typeface="Verdana"/>
                <a:ea typeface="Verdana"/>
                <a:cs typeface="Verdana"/>
                <a:sym typeface="Verdana"/>
              </a:rPr>
              <a:t>-Herri norte (HNT)</a:t>
            </a:r>
            <a:endParaRPr b="1" sz="900">
              <a:solidFill>
                <a:srgbClr val="333333"/>
              </a:solidFill>
              <a:highlight>
                <a:srgbClr val="FFFFFF"/>
              </a:highlight>
              <a:latin typeface="Verdana"/>
              <a:ea typeface="Verdana"/>
              <a:cs typeface="Verdana"/>
              <a:sym typeface="Verdana"/>
            </a:endParaRPr>
          </a:p>
          <a:p>
            <a:pPr indent="-285750" lvl="0" marL="457200" rtl="0" algn="l">
              <a:lnSpc>
                <a:spcPct val="160000"/>
              </a:lnSpc>
              <a:spcBef>
                <a:spcPts val="0"/>
              </a:spcBef>
              <a:spcAft>
                <a:spcPts val="0"/>
              </a:spcAft>
              <a:buClr>
                <a:srgbClr val="333333"/>
              </a:buClr>
              <a:buSzPts val="900"/>
              <a:buFont typeface="Verdana"/>
              <a:buChar char="●"/>
            </a:pPr>
            <a:r>
              <a:rPr b="1" lang="es" sz="900">
                <a:solidFill>
                  <a:srgbClr val="333333"/>
                </a:solidFill>
                <a:highlight>
                  <a:srgbClr val="FFFFFF"/>
                </a:highlight>
                <a:latin typeface="Verdana"/>
                <a:ea typeface="Verdana"/>
                <a:cs typeface="Verdana"/>
                <a:sym typeface="Verdana"/>
              </a:rPr>
              <a:t>-Sestao(SCM)</a:t>
            </a:r>
            <a:endParaRPr b="1" sz="900">
              <a:solidFill>
                <a:srgbClr val="333333"/>
              </a:solidFill>
              <a:highlight>
                <a:srgbClr val="FFFFFF"/>
              </a:highlight>
              <a:latin typeface="Verdana"/>
              <a:ea typeface="Verdana"/>
              <a:cs typeface="Verdana"/>
              <a:sym typeface="Verdana"/>
            </a:endParaRPr>
          </a:p>
          <a:p>
            <a:pPr indent="-285750" lvl="0" marL="457200" rtl="0" algn="l">
              <a:lnSpc>
                <a:spcPct val="160000"/>
              </a:lnSpc>
              <a:spcBef>
                <a:spcPts val="0"/>
              </a:spcBef>
              <a:spcAft>
                <a:spcPts val="0"/>
              </a:spcAft>
              <a:buClr>
                <a:srgbClr val="333333"/>
              </a:buClr>
              <a:buSzPts val="900"/>
              <a:buFont typeface="Verdana"/>
              <a:buChar char="●"/>
            </a:pPr>
            <a:r>
              <a:rPr b="1" lang="es" sz="900">
                <a:solidFill>
                  <a:srgbClr val="333333"/>
                </a:solidFill>
                <a:highlight>
                  <a:srgbClr val="FFFFFF"/>
                </a:highlight>
                <a:latin typeface="Verdana"/>
                <a:ea typeface="Verdana"/>
                <a:cs typeface="Verdana"/>
                <a:sym typeface="Verdana"/>
              </a:rPr>
              <a:t>-Portu (PCM)</a:t>
            </a:r>
            <a:endParaRPr b="1" sz="900">
              <a:solidFill>
                <a:srgbClr val="333333"/>
              </a:solidFill>
              <a:highlight>
                <a:srgbClr val="FFFFFF"/>
              </a:highlight>
              <a:latin typeface="Verdana"/>
              <a:ea typeface="Verdana"/>
              <a:cs typeface="Verdana"/>
              <a:sym typeface="Verdana"/>
            </a:endParaRPr>
          </a:p>
          <a:p>
            <a:pPr indent="-285750" lvl="0" marL="457200" rtl="0" algn="l">
              <a:lnSpc>
                <a:spcPct val="160000"/>
              </a:lnSpc>
              <a:spcBef>
                <a:spcPts val="0"/>
              </a:spcBef>
              <a:spcAft>
                <a:spcPts val="0"/>
              </a:spcAft>
              <a:buClr>
                <a:srgbClr val="333333"/>
              </a:buClr>
              <a:buSzPts val="900"/>
              <a:buFont typeface="Verdana"/>
              <a:buChar char="●"/>
            </a:pPr>
            <a:r>
              <a:rPr b="1" lang="es" sz="900">
                <a:solidFill>
                  <a:srgbClr val="333333"/>
                </a:solidFill>
                <a:highlight>
                  <a:srgbClr val="FFFFFF"/>
                </a:highlight>
                <a:latin typeface="Verdana"/>
                <a:ea typeface="Verdana"/>
                <a:cs typeface="Verdana"/>
                <a:sym typeface="Verdana"/>
              </a:rPr>
              <a:t>-Repelega (KLR)</a:t>
            </a:r>
            <a:endParaRPr b="1" sz="900">
              <a:solidFill>
                <a:srgbClr val="333333"/>
              </a:solidFill>
              <a:highlight>
                <a:srgbClr val="FFFFFF"/>
              </a:highlight>
              <a:latin typeface="Verdana"/>
              <a:ea typeface="Verdana"/>
              <a:cs typeface="Verdana"/>
              <a:sym typeface="Verdana"/>
            </a:endParaRPr>
          </a:p>
          <a:p>
            <a:pPr indent="-285750" lvl="0" marL="457200" rtl="0" algn="l">
              <a:lnSpc>
                <a:spcPct val="160000"/>
              </a:lnSpc>
              <a:spcBef>
                <a:spcPts val="0"/>
              </a:spcBef>
              <a:spcAft>
                <a:spcPts val="0"/>
              </a:spcAft>
              <a:buClr>
                <a:srgbClr val="333333"/>
              </a:buClr>
              <a:buSzPts val="900"/>
              <a:buFont typeface="Verdana"/>
              <a:buChar char="●"/>
            </a:pPr>
            <a:r>
              <a:rPr b="1" lang="es" sz="900">
                <a:solidFill>
                  <a:srgbClr val="333333"/>
                </a:solidFill>
                <a:highlight>
                  <a:srgbClr val="FFFFFF"/>
                </a:highlight>
                <a:latin typeface="Verdana"/>
                <a:ea typeface="Verdana"/>
                <a:cs typeface="Verdana"/>
                <a:sym typeface="Verdana"/>
              </a:rPr>
              <a:t>-Santurce (Barrio san juan )</a:t>
            </a:r>
            <a:endParaRPr b="1" sz="900">
              <a:solidFill>
                <a:srgbClr val="333333"/>
              </a:solidFill>
              <a:highlight>
                <a:srgbClr val="FFFFFF"/>
              </a:highlight>
              <a:latin typeface="Verdana"/>
              <a:ea typeface="Verdana"/>
              <a:cs typeface="Verdana"/>
              <a:sym typeface="Verdana"/>
            </a:endParaRPr>
          </a:p>
          <a:p>
            <a:pPr indent="-285750" lvl="0" marL="457200" rtl="0" algn="l">
              <a:lnSpc>
                <a:spcPct val="160000"/>
              </a:lnSpc>
              <a:spcBef>
                <a:spcPts val="0"/>
              </a:spcBef>
              <a:spcAft>
                <a:spcPts val="0"/>
              </a:spcAft>
              <a:buClr>
                <a:srgbClr val="333333"/>
              </a:buClr>
              <a:buSzPts val="900"/>
              <a:buFont typeface="Verdana"/>
              <a:buChar char="●"/>
            </a:pPr>
            <a:r>
              <a:rPr b="1" lang="es" sz="900">
                <a:solidFill>
                  <a:srgbClr val="333333"/>
                </a:solidFill>
                <a:highlight>
                  <a:srgbClr val="FFFFFF"/>
                </a:highlight>
                <a:latin typeface="Verdana"/>
                <a:ea typeface="Verdana"/>
                <a:cs typeface="Verdana"/>
                <a:sym typeface="Verdana"/>
              </a:rPr>
              <a:t>-Otxarkoaga</a:t>
            </a:r>
            <a:endParaRPr b="1" sz="900">
              <a:solidFill>
                <a:srgbClr val="333333"/>
              </a:solidFill>
              <a:highlight>
                <a:srgbClr val="FFFFFF"/>
              </a:highlight>
              <a:latin typeface="Verdana"/>
              <a:ea typeface="Verdana"/>
              <a:cs typeface="Verdana"/>
              <a:sym typeface="Verdana"/>
            </a:endParaRPr>
          </a:p>
          <a:p>
            <a:pPr indent="-285750" lvl="0" marL="457200" rtl="0" algn="l">
              <a:lnSpc>
                <a:spcPct val="160000"/>
              </a:lnSpc>
              <a:spcBef>
                <a:spcPts val="0"/>
              </a:spcBef>
              <a:spcAft>
                <a:spcPts val="0"/>
              </a:spcAft>
              <a:buClr>
                <a:srgbClr val="333333"/>
              </a:buClr>
              <a:buSzPts val="900"/>
              <a:buFont typeface="Verdana"/>
              <a:buChar char="●"/>
            </a:pPr>
            <a:r>
              <a:rPr b="1" lang="es" sz="900">
                <a:solidFill>
                  <a:srgbClr val="333333"/>
                </a:solidFill>
                <a:highlight>
                  <a:srgbClr val="FFFFFF"/>
                </a:highlight>
                <a:latin typeface="Verdana"/>
                <a:ea typeface="Verdana"/>
                <a:cs typeface="Verdana"/>
                <a:sym typeface="Verdana"/>
              </a:rPr>
              <a:t>- Bilbo (San francisco )</a:t>
            </a:r>
            <a:endParaRPr b="1" sz="900">
              <a:solidFill>
                <a:srgbClr val="333333"/>
              </a:solidFill>
              <a:highlight>
                <a:srgbClr val="FFFFFF"/>
              </a:highlight>
              <a:latin typeface="Verdana"/>
              <a:ea typeface="Verdana"/>
              <a:cs typeface="Verdana"/>
              <a:sym typeface="Verdana"/>
            </a:endParaRPr>
          </a:p>
          <a:p>
            <a:pPr indent="-285750" lvl="0" marL="457200" rtl="0" algn="l">
              <a:lnSpc>
                <a:spcPct val="160000"/>
              </a:lnSpc>
              <a:spcBef>
                <a:spcPts val="0"/>
              </a:spcBef>
              <a:spcAft>
                <a:spcPts val="0"/>
              </a:spcAft>
              <a:buClr>
                <a:srgbClr val="333333"/>
              </a:buClr>
              <a:buSzPts val="900"/>
              <a:buFont typeface="Verdana"/>
              <a:buChar char="●"/>
            </a:pPr>
            <a:r>
              <a:rPr b="1" lang="es" sz="900">
                <a:solidFill>
                  <a:srgbClr val="333333"/>
                </a:solidFill>
                <a:highlight>
                  <a:srgbClr val="FFFFFF"/>
                </a:highlight>
                <a:latin typeface="Verdana"/>
                <a:ea typeface="Verdana"/>
                <a:cs typeface="Verdana"/>
                <a:sym typeface="Verdana"/>
              </a:rPr>
              <a:t>-Santutxu</a:t>
            </a:r>
            <a:endParaRPr b="1" sz="900">
              <a:solidFill>
                <a:srgbClr val="333333"/>
              </a:solidFill>
              <a:highlight>
                <a:srgbClr val="FFFFFF"/>
              </a:highlight>
              <a:latin typeface="Verdana"/>
              <a:ea typeface="Verdana"/>
              <a:cs typeface="Verdana"/>
              <a:sym typeface="Verdana"/>
            </a:endParaRPr>
          </a:p>
          <a:p>
            <a:pPr indent="-285750" lvl="0" marL="457200" rtl="0" algn="l">
              <a:lnSpc>
                <a:spcPct val="160000"/>
              </a:lnSpc>
              <a:spcBef>
                <a:spcPts val="0"/>
              </a:spcBef>
              <a:spcAft>
                <a:spcPts val="0"/>
              </a:spcAft>
              <a:buClr>
                <a:srgbClr val="333333"/>
              </a:buClr>
              <a:buSzPts val="900"/>
              <a:buFont typeface="Verdana"/>
              <a:buChar char="●"/>
            </a:pPr>
            <a:r>
              <a:rPr b="1" lang="es" sz="900">
                <a:solidFill>
                  <a:srgbClr val="333333"/>
                </a:solidFill>
                <a:highlight>
                  <a:srgbClr val="FFFFFF"/>
                </a:highlight>
                <a:latin typeface="Verdana"/>
                <a:ea typeface="Verdana"/>
                <a:cs typeface="Verdana"/>
                <a:sym typeface="Verdana"/>
              </a:rPr>
              <a:t>-Leioa </a:t>
            </a:r>
            <a:endParaRPr b="1" sz="900">
              <a:solidFill>
                <a:srgbClr val="333333"/>
              </a:solidFill>
              <a:highlight>
                <a:srgbClr val="FFFFFF"/>
              </a:highlight>
              <a:latin typeface="Verdana"/>
              <a:ea typeface="Verdana"/>
              <a:cs typeface="Verdana"/>
              <a:sym typeface="Verdana"/>
            </a:endParaRPr>
          </a:p>
          <a:p>
            <a:pPr indent="0" lvl="0" marL="0" rtl="0" algn="l">
              <a:lnSpc>
                <a:spcPct val="160000"/>
              </a:lnSpc>
              <a:spcBef>
                <a:spcPts val="1700"/>
              </a:spcBef>
              <a:spcAft>
                <a:spcPts val="0"/>
              </a:spcAft>
              <a:buNone/>
            </a:pPr>
            <a:r>
              <a:t/>
            </a:r>
            <a:endParaRPr b="1" sz="900">
              <a:solidFill>
                <a:srgbClr val="333333"/>
              </a:solidFill>
              <a:highlight>
                <a:srgbClr val="FFFFFF"/>
              </a:highlight>
              <a:latin typeface="Verdana"/>
              <a:ea typeface="Verdana"/>
              <a:cs typeface="Verdana"/>
              <a:sym typeface="Verdana"/>
            </a:endParaRPr>
          </a:p>
          <a:p>
            <a:pPr indent="0" lvl="0" marL="0" rtl="0" algn="l">
              <a:spcBef>
                <a:spcPts val="1700"/>
              </a:spcBef>
              <a:spcAft>
                <a:spcPts val="1600"/>
              </a:spcAft>
              <a:buNone/>
            </a:pPr>
            <a:r>
              <a:t/>
            </a:r>
            <a:endParaRPr/>
          </a:p>
        </p:txBody>
      </p:sp>
      <p:pic>
        <p:nvPicPr>
          <p:cNvPr id="168" name="Google Shape;168;p19"/>
          <p:cNvPicPr preferRelativeResize="0"/>
          <p:nvPr/>
        </p:nvPicPr>
        <p:blipFill>
          <a:blip r:embed="rId3">
            <a:alphaModFix/>
          </a:blip>
          <a:stretch>
            <a:fillRect/>
          </a:stretch>
        </p:blipFill>
        <p:spPr>
          <a:xfrm>
            <a:off x="4222100" y="2477225"/>
            <a:ext cx="3777701" cy="2114750"/>
          </a:xfrm>
          <a:prstGeom prst="rect">
            <a:avLst/>
          </a:prstGeom>
          <a:noFill/>
          <a:ln>
            <a:noFill/>
          </a:ln>
        </p:spPr>
      </p:pic>
      <p:sp>
        <p:nvSpPr>
          <p:cNvPr id="169" name="Google Shape;169;p19"/>
          <p:cNvSpPr txBox="1"/>
          <p:nvPr/>
        </p:nvSpPr>
        <p:spPr>
          <a:xfrm>
            <a:off x="2686650" y="1890425"/>
            <a:ext cx="5638200" cy="58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000">
                <a:latin typeface="Calibri"/>
                <a:ea typeface="Calibri"/>
                <a:cs typeface="Calibri"/>
                <a:sym typeface="Calibri"/>
              </a:rPr>
              <a:t>Son </a:t>
            </a:r>
            <a:r>
              <a:rPr lang="es" sz="1000">
                <a:latin typeface="Calibri"/>
                <a:ea typeface="Calibri"/>
                <a:cs typeface="Calibri"/>
                <a:sym typeface="Calibri"/>
              </a:rPr>
              <a:t>hinchas</a:t>
            </a:r>
            <a:r>
              <a:rPr lang="es" sz="1000">
                <a:latin typeface="Calibri"/>
                <a:ea typeface="Calibri"/>
                <a:cs typeface="Calibri"/>
                <a:sym typeface="Calibri"/>
              </a:rPr>
              <a:t> del Athletic Club. Este colectivo </a:t>
            </a:r>
            <a:r>
              <a:rPr lang="es" sz="1000">
                <a:latin typeface="Calibri"/>
                <a:ea typeface="Calibri"/>
                <a:cs typeface="Calibri"/>
                <a:sym typeface="Calibri"/>
              </a:rPr>
              <a:t>está</a:t>
            </a:r>
            <a:r>
              <a:rPr lang="es" sz="1000">
                <a:latin typeface="Calibri"/>
                <a:ea typeface="Calibri"/>
                <a:cs typeface="Calibri"/>
                <a:sym typeface="Calibri"/>
              </a:rPr>
              <a:t> incluido en una lista provisional de</a:t>
            </a:r>
            <a:r>
              <a:rPr lang="es" sz="1000" u="sng">
                <a:latin typeface="Calibri"/>
                <a:ea typeface="Calibri"/>
                <a:cs typeface="Calibri"/>
                <a:sym typeface="Calibri"/>
              </a:rPr>
              <a:t> aficiones radicales y violentas </a:t>
            </a:r>
            <a:r>
              <a:rPr lang="es" sz="1000">
                <a:latin typeface="Calibri"/>
                <a:ea typeface="Calibri"/>
                <a:cs typeface="Calibri"/>
                <a:sym typeface="Calibri"/>
              </a:rPr>
              <a:t>que elabora la comisión Estatal contra </a:t>
            </a:r>
            <a:r>
              <a:rPr lang="es" sz="1000" u="sng">
                <a:latin typeface="Calibri"/>
                <a:ea typeface="Calibri"/>
                <a:cs typeface="Calibri"/>
                <a:sym typeface="Calibri"/>
              </a:rPr>
              <a:t>la </a:t>
            </a:r>
            <a:r>
              <a:rPr lang="es" sz="1000" u="sng">
                <a:latin typeface="Calibri"/>
                <a:ea typeface="Calibri"/>
                <a:cs typeface="Calibri"/>
                <a:sym typeface="Calibri"/>
              </a:rPr>
              <a:t>violencia</a:t>
            </a:r>
            <a:r>
              <a:rPr lang="es" sz="1000">
                <a:latin typeface="Calibri"/>
                <a:ea typeface="Calibri"/>
                <a:cs typeface="Calibri"/>
                <a:sym typeface="Calibri"/>
              </a:rPr>
              <a:t>, </a:t>
            </a:r>
            <a:r>
              <a:rPr lang="es" sz="1000" u="sng">
                <a:latin typeface="Calibri"/>
                <a:ea typeface="Calibri"/>
                <a:cs typeface="Calibri"/>
                <a:sym typeface="Calibri"/>
              </a:rPr>
              <a:t>el racismo</a:t>
            </a:r>
            <a:r>
              <a:rPr lang="es" sz="1000">
                <a:latin typeface="Calibri"/>
                <a:ea typeface="Calibri"/>
                <a:cs typeface="Calibri"/>
                <a:sym typeface="Calibri"/>
              </a:rPr>
              <a:t>,</a:t>
            </a:r>
            <a:r>
              <a:rPr lang="es" sz="1000" u="sng">
                <a:latin typeface="Calibri"/>
                <a:ea typeface="Calibri"/>
                <a:cs typeface="Calibri"/>
                <a:sym typeface="Calibri"/>
              </a:rPr>
              <a:t> la xenofobia</a:t>
            </a:r>
            <a:r>
              <a:rPr lang="es" sz="1000">
                <a:latin typeface="Calibri"/>
                <a:ea typeface="Calibri"/>
                <a:cs typeface="Calibri"/>
                <a:sym typeface="Calibri"/>
              </a:rPr>
              <a:t> y </a:t>
            </a:r>
            <a:r>
              <a:rPr lang="es" sz="1000" u="sng">
                <a:latin typeface="Calibri"/>
                <a:ea typeface="Calibri"/>
                <a:cs typeface="Calibri"/>
                <a:sym typeface="Calibri"/>
              </a:rPr>
              <a:t>la </a:t>
            </a:r>
            <a:r>
              <a:rPr lang="es" sz="1000" u="sng">
                <a:latin typeface="Calibri"/>
                <a:ea typeface="Calibri"/>
                <a:cs typeface="Calibri"/>
                <a:sym typeface="Calibri"/>
              </a:rPr>
              <a:t>intolerancia</a:t>
            </a:r>
            <a:r>
              <a:rPr lang="es" sz="1000" u="sng">
                <a:latin typeface="Calibri"/>
                <a:ea typeface="Calibri"/>
                <a:cs typeface="Calibri"/>
                <a:sym typeface="Calibri"/>
              </a:rPr>
              <a:t> al deporte. </a:t>
            </a:r>
            <a:endParaRPr sz="1000" u="sng">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0"/>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¿QUIENES SON LOS AFECTADOS?</a:t>
            </a:r>
            <a:endParaRPr/>
          </a:p>
        </p:txBody>
      </p:sp>
      <p:sp>
        <p:nvSpPr>
          <p:cNvPr id="175" name="Google Shape;175;p20"/>
          <p:cNvSpPr txBox="1"/>
          <p:nvPr>
            <p:ph idx="1" type="body"/>
          </p:nvPr>
        </p:nvSpPr>
        <p:spPr>
          <a:xfrm>
            <a:off x="819150" y="1503325"/>
            <a:ext cx="4947300" cy="2618700"/>
          </a:xfrm>
          <a:prstGeom prst="rect">
            <a:avLst/>
          </a:prstGeom>
        </p:spPr>
        <p:txBody>
          <a:bodyPr anchorCtr="0" anchor="t" bIns="91425" lIns="91425" spcFirstLastPara="1" rIns="91425" wrap="square" tIns="91425">
            <a:noAutofit/>
          </a:bodyPr>
          <a:lstStyle/>
          <a:p>
            <a:pPr indent="0" lvl="0" marL="0" rtl="0" algn="l">
              <a:lnSpc>
                <a:spcPct val="160000"/>
              </a:lnSpc>
              <a:spcBef>
                <a:spcPts val="1700"/>
              </a:spcBef>
              <a:spcAft>
                <a:spcPts val="0"/>
              </a:spcAft>
              <a:buNone/>
            </a:pPr>
            <a:r>
              <a:rPr b="1" lang="es" sz="1050">
                <a:solidFill>
                  <a:srgbClr val="000000"/>
                </a:solidFill>
                <a:highlight>
                  <a:srgbClr val="FFFFFF"/>
                </a:highlight>
                <a:latin typeface="Arial"/>
                <a:ea typeface="Arial"/>
                <a:cs typeface="Arial"/>
                <a:sym typeface="Arial"/>
              </a:rPr>
              <a:t>Los menores son los principales afectados, ya que las bandas callejeras se van creando a causa de ellos/ellas.</a:t>
            </a:r>
            <a:endParaRPr b="1" sz="1050">
              <a:solidFill>
                <a:srgbClr val="000000"/>
              </a:solidFill>
              <a:highlight>
                <a:srgbClr val="FFFFFF"/>
              </a:highlight>
              <a:latin typeface="Arial"/>
              <a:ea typeface="Arial"/>
              <a:cs typeface="Arial"/>
              <a:sym typeface="Arial"/>
            </a:endParaRPr>
          </a:p>
          <a:p>
            <a:pPr indent="0" lvl="0" marL="0" rtl="0" algn="l">
              <a:lnSpc>
                <a:spcPct val="160000"/>
              </a:lnSpc>
              <a:spcBef>
                <a:spcPts val="1700"/>
              </a:spcBef>
              <a:spcAft>
                <a:spcPts val="0"/>
              </a:spcAft>
              <a:buNone/>
            </a:pPr>
            <a:r>
              <a:rPr b="1" lang="es" sz="1050">
                <a:solidFill>
                  <a:srgbClr val="000000"/>
                </a:solidFill>
                <a:highlight>
                  <a:srgbClr val="FFFFFF"/>
                </a:highlight>
                <a:latin typeface="Arial"/>
                <a:ea typeface="Arial"/>
                <a:cs typeface="Arial"/>
                <a:sym typeface="Arial"/>
              </a:rPr>
              <a:t>Un menor de edad es, legalmente, un individuo que aún no ha alcanzado la edad </a:t>
            </a:r>
            <a:r>
              <a:rPr b="1" lang="es" sz="1050" u="sng">
                <a:solidFill>
                  <a:srgbClr val="000000"/>
                </a:solidFill>
                <a:highlight>
                  <a:srgbClr val="FFFFFF"/>
                </a:highlight>
                <a:latin typeface="Arial"/>
                <a:ea typeface="Arial"/>
                <a:cs typeface="Arial"/>
                <a:sym typeface="Arial"/>
                <a:hlinkClick r:id="rId3"/>
              </a:rPr>
              <a:t>adulta</a:t>
            </a:r>
            <a:r>
              <a:rPr b="1" lang="es" sz="1050">
                <a:solidFill>
                  <a:srgbClr val="000000"/>
                </a:solidFill>
                <a:highlight>
                  <a:srgbClr val="FFFFFF"/>
                </a:highlight>
                <a:latin typeface="Arial"/>
                <a:ea typeface="Arial"/>
                <a:cs typeface="Arial"/>
                <a:sym typeface="Arial"/>
              </a:rPr>
              <a:t>. </a:t>
            </a:r>
            <a:endParaRPr b="1" sz="1050">
              <a:solidFill>
                <a:srgbClr val="000000"/>
              </a:solidFill>
              <a:highlight>
                <a:srgbClr val="FFFFFF"/>
              </a:highlight>
              <a:latin typeface="Arial"/>
              <a:ea typeface="Arial"/>
              <a:cs typeface="Arial"/>
              <a:sym typeface="Arial"/>
            </a:endParaRPr>
          </a:p>
          <a:p>
            <a:pPr indent="0" lvl="0" marL="0" rtl="0" algn="l">
              <a:lnSpc>
                <a:spcPct val="160000"/>
              </a:lnSpc>
              <a:spcBef>
                <a:spcPts val="1700"/>
              </a:spcBef>
              <a:spcAft>
                <a:spcPts val="0"/>
              </a:spcAft>
              <a:buNone/>
            </a:pPr>
            <a:r>
              <a:rPr b="1" lang="es" sz="1050">
                <a:solidFill>
                  <a:srgbClr val="000000"/>
                </a:solidFill>
                <a:highlight>
                  <a:srgbClr val="FFFFFF"/>
                </a:highlight>
                <a:latin typeface="Arial"/>
                <a:ea typeface="Arial"/>
                <a:cs typeface="Arial"/>
                <a:sym typeface="Arial"/>
              </a:rPr>
              <a:t>La minoría de edad comprende toda la </a:t>
            </a:r>
            <a:r>
              <a:rPr b="1" lang="es" sz="1050" u="sng">
                <a:solidFill>
                  <a:srgbClr val="000000"/>
                </a:solidFill>
                <a:highlight>
                  <a:srgbClr val="FFFFFF"/>
                </a:highlight>
                <a:latin typeface="Arial"/>
                <a:ea typeface="Arial"/>
                <a:cs typeface="Arial"/>
                <a:sym typeface="Arial"/>
                <a:hlinkClick r:id="rId4"/>
              </a:rPr>
              <a:t>infancia</a:t>
            </a:r>
            <a:r>
              <a:rPr b="1" lang="es" sz="1050">
                <a:solidFill>
                  <a:srgbClr val="000000"/>
                </a:solidFill>
                <a:highlight>
                  <a:srgbClr val="FFFFFF"/>
                </a:highlight>
                <a:latin typeface="Arial"/>
                <a:ea typeface="Arial"/>
                <a:cs typeface="Arial"/>
                <a:sym typeface="Arial"/>
              </a:rPr>
              <a:t> y, a menudo, la </a:t>
            </a:r>
            <a:r>
              <a:rPr b="1" lang="es" sz="1050" u="sng">
                <a:solidFill>
                  <a:srgbClr val="000000"/>
                </a:solidFill>
                <a:highlight>
                  <a:srgbClr val="FFFFFF"/>
                </a:highlight>
                <a:latin typeface="Arial"/>
                <a:ea typeface="Arial"/>
                <a:cs typeface="Arial"/>
                <a:sym typeface="Arial"/>
                <a:hlinkClick r:id="rId5"/>
              </a:rPr>
              <a:t>adolescencia</a:t>
            </a:r>
            <a:r>
              <a:rPr b="1" lang="es" sz="1050">
                <a:solidFill>
                  <a:srgbClr val="000000"/>
                </a:solidFill>
                <a:highlight>
                  <a:srgbClr val="FFFFFF"/>
                </a:highlight>
                <a:latin typeface="Arial"/>
                <a:ea typeface="Arial"/>
                <a:cs typeface="Arial"/>
                <a:sym typeface="Arial"/>
              </a:rPr>
              <a:t> o parte de ella.</a:t>
            </a:r>
            <a:endParaRPr b="1" sz="1050">
              <a:solidFill>
                <a:srgbClr val="000000"/>
              </a:solidFill>
              <a:highlight>
                <a:srgbClr val="FFFFFF"/>
              </a:highlight>
              <a:latin typeface="Arial"/>
              <a:ea typeface="Arial"/>
              <a:cs typeface="Arial"/>
              <a:sym typeface="Arial"/>
            </a:endParaRPr>
          </a:p>
          <a:p>
            <a:pPr indent="0" lvl="0" marL="0" rtl="0" algn="l">
              <a:lnSpc>
                <a:spcPct val="160000"/>
              </a:lnSpc>
              <a:spcBef>
                <a:spcPts val="1700"/>
              </a:spcBef>
              <a:spcAft>
                <a:spcPts val="0"/>
              </a:spcAft>
              <a:buNone/>
            </a:pPr>
            <a:r>
              <a:rPr b="1" lang="es" sz="1050">
                <a:solidFill>
                  <a:srgbClr val="000000"/>
                </a:solidFill>
                <a:highlight>
                  <a:srgbClr val="FFFFFF"/>
                </a:highlight>
                <a:latin typeface="Arial"/>
                <a:ea typeface="Arial"/>
                <a:cs typeface="Arial"/>
                <a:sym typeface="Arial"/>
              </a:rPr>
              <a:t> </a:t>
            </a:r>
            <a:endParaRPr b="1" sz="900">
              <a:solidFill>
                <a:srgbClr val="000000"/>
              </a:solidFill>
              <a:highlight>
                <a:srgbClr val="FFFFFF"/>
              </a:highlight>
              <a:latin typeface="Verdana"/>
              <a:ea typeface="Verdana"/>
              <a:cs typeface="Verdana"/>
              <a:sym typeface="Verdana"/>
            </a:endParaRPr>
          </a:p>
          <a:p>
            <a:pPr indent="0" lvl="0" marL="0" rtl="0" algn="l">
              <a:spcBef>
                <a:spcPts val="1700"/>
              </a:spcBef>
              <a:spcAft>
                <a:spcPts val="1600"/>
              </a:spcAft>
              <a:buNone/>
            </a:pPr>
            <a:r>
              <a:t/>
            </a:r>
            <a:endParaRPr/>
          </a:p>
        </p:txBody>
      </p:sp>
      <p:pic>
        <p:nvPicPr>
          <p:cNvPr id="176" name="Google Shape;176;p20"/>
          <p:cNvPicPr preferRelativeResize="0"/>
          <p:nvPr/>
        </p:nvPicPr>
        <p:blipFill>
          <a:blip r:embed="rId6">
            <a:alphaModFix/>
          </a:blip>
          <a:stretch>
            <a:fillRect/>
          </a:stretch>
        </p:blipFill>
        <p:spPr>
          <a:xfrm>
            <a:off x="6334725" y="1503321"/>
            <a:ext cx="1561125" cy="1201350"/>
          </a:xfrm>
          <a:prstGeom prst="rect">
            <a:avLst/>
          </a:prstGeom>
          <a:noFill/>
          <a:ln>
            <a:noFill/>
          </a:ln>
        </p:spPr>
      </p:pic>
      <p:pic>
        <p:nvPicPr>
          <p:cNvPr id="177" name="Google Shape;177;p20"/>
          <p:cNvPicPr preferRelativeResize="0"/>
          <p:nvPr/>
        </p:nvPicPr>
        <p:blipFill>
          <a:blip r:embed="rId7">
            <a:alphaModFix/>
          </a:blip>
          <a:stretch>
            <a:fillRect/>
          </a:stretch>
        </p:blipFill>
        <p:spPr>
          <a:xfrm>
            <a:off x="5961825" y="3052624"/>
            <a:ext cx="2467100" cy="1386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21"/>
          <p:cNvSpPr txBox="1"/>
          <p:nvPr>
            <p:ph type="title"/>
          </p:nvPr>
        </p:nvSpPr>
        <p:spPr>
          <a:xfrm>
            <a:off x="819150" y="845600"/>
            <a:ext cx="49989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ABANDONO ESCOLAR</a:t>
            </a:r>
            <a:endParaRPr/>
          </a:p>
        </p:txBody>
      </p:sp>
      <p:sp>
        <p:nvSpPr>
          <p:cNvPr id="183" name="Google Shape;183;p21"/>
          <p:cNvSpPr txBox="1"/>
          <p:nvPr>
            <p:ph idx="1" type="body"/>
          </p:nvPr>
        </p:nvSpPr>
        <p:spPr>
          <a:xfrm>
            <a:off x="485975" y="1638425"/>
            <a:ext cx="7591500" cy="2661600"/>
          </a:xfrm>
          <a:prstGeom prst="rect">
            <a:avLst/>
          </a:prstGeom>
        </p:spPr>
        <p:txBody>
          <a:bodyPr anchorCtr="0" anchor="t" bIns="91425" lIns="91425" spcFirstLastPara="1" rIns="91425" wrap="square" tIns="91425">
            <a:noAutofit/>
          </a:bodyPr>
          <a:lstStyle/>
          <a:p>
            <a:pPr indent="0" lvl="0" marL="0" rtl="0" algn="l">
              <a:lnSpc>
                <a:spcPct val="160000"/>
              </a:lnSpc>
              <a:spcBef>
                <a:spcPts val="1700"/>
              </a:spcBef>
              <a:spcAft>
                <a:spcPts val="0"/>
              </a:spcAft>
              <a:buNone/>
            </a:pPr>
            <a:r>
              <a:rPr b="1" lang="es" sz="900">
                <a:solidFill>
                  <a:srgbClr val="333333"/>
                </a:solidFill>
                <a:highlight>
                  <a:srgbClr val="FFFFFF"/>
                </a:highlight>
                <a:latin typeface="Verdana"/>
                <a:ea typeface="Verdana"/>
                <a:cs typeface="Verdana"/>
                <a:sym typeface="Verdana"/>
              </a:rPr>
              <a:t>- </a:t>
            </a:r>
            <a:r>
              <a:rPr b="1" lang="es" sz="1100">
                <a:solidFill>
                  <a:srgbClr val="333333"/>
                </a:solidFill>
                <a:highlight>
                  <a:srgbClr val="FFFFFF"/>
                </a:highlight>
                <a:latin typeface="Verdana"/>
                <a:ea typeface="Verdana"/>
                <a:cs typeface="Verdana"/>
                <a:sym typeface="Verdana"/>
              </a:rPr>
              <a:t>España es el País Europeo con mayor tasa de abandono escolar(18/24).</a:t>
            </a:r>
            <a:endParaRPr b="1" sz="1100">
              <a:solidFill>
                <a:srgbClr val="333333"/>
              </a:solidFill>
              <a:highlight>
                <a:srgbClr val="FFFFFF"/>
              </a:highlight>
              <a:latin typeface="Verdana"/>
              <a:ea typeface="Verdana"/>
              <a:cs typeface="Verdana"/>
              <a:sym typeface="Verdana"/>
            </a:endParaRPr>
          </a:p>
          <a:p>
            <a:pPr indent="0" lvl="0" marL="0" rtl="0" algn="l">
              <a:lnSpc>
                <a:spcPct val="160000"/>
              </a:lnSpc>
              <a:spcBef>
                <a:spcPts val="1700"/>
              </a:spcBef>
              <a:spcAft>
                <a:spcPts val="0"/>
              </a:spcAft>
              <a:buNone/>
            </a:pPr>
            <a:r>
              <a:rPr b="1" lang="es" sz="1100">
                <a:solidFill>
                  <a:srgbClr val="333333"/>
                </a:solidFill>
                <a:highlight>
                  <a:srgbClr val="FFFFFF"/>
                </a:highlight>
                <a:latin typeface="Verdana"/>
                <a:ea typeface="Verdana"/>
                <a:cs typeface="Verdana"/>
                <a:sym typeface="Verdana"/>
              </a:rPr>
              <a:t>-En 2018 : Mujeres(14%) y Hombres (21,7%) España.</a:t>
            </a:r>
            <a:endParaRPr b="1" sz="1100">
              <a:solidFill>
                <a:srgbClr val="333333"/>
              </a:solidFill>
              <a:highlight>
                <a:srgbClr val="FFFFFF"/>
              </a:highlight>
              <a:latin typeface="Verdana"/>
              <a:ea typeface="Verdana"/>
              <a:cs typeface="Verdana"/>
              <a:sym typeface="Verdana"/>
            </a:endParaRPr>
          </a:p>
          <a:p>
            <a:pPr indent="0" lvl="0" marL="0" rtl="0" algn="l">
              <a:lnSpc>
                <a:spcPct val="160000"/>
              </a:lnSpc>
              <a:spcBef>
                <a:spcPts val="1700"/>
              </a:spcBef>
              <a:spcAft>
                <a:spcPts val="0"/>
              </a:spcAft>
              <a:buNone/>
            </a:pPr>
            <a:r>
              <a:rPr b="1" lang="es" sz="1100">
                <a:solidFill>
                  <a:srgbClr val="333333"/>
                </a:solidFill>
                <a:highlight>
                  <a:srgbClr val="FFFFFF"/>
                </a:highlight>
                <a:latin typeface="Verdana"/>
                <a:ea typeface="Verdana"/>
                <a:cs typeface="Verdana"/>
                <a:sym typeface="Verdana"/>
              </a:rPr>
              <a:t>-El 22,7% no acaba los estudios (ESO).</a:t>
            </a:r>
            <a:endParaRPr b="1" sz="1100">
              <a:solidFill>
                <a:srgbClr val="333333"/>
              </a:solidFill>
              <a:highlight>
                <a:srgbClr val="FFFFFF"/>
              </a:highlight>
              <a:latin typeface="Verdana"/>
              <a:ea typeface="Verdana"/>
              <a:cs typeface="Verdana"/>
              <a:sym typeface="Verdana"/>
            </a:endParaRPr>
          </a:p>
          <a:p>
            <a:pPr indent="0" lvl="0" marL="0" rtl="0" algn="l">
              <a:lnSpc>
                <a:spcPct val="160000"/>
              </a:lnSpc>
              <a:spcBef>
                <a:spcPts val="1700"/>
              </a:spcBef>
              <a:spcAft>
                <a:spcPts val="0"/>
              </a:spcAft>
              <a:buNone/>
            </a:pPr>
            <a:r>
              <a:rPr b="1" lang="es" sz="1100">
                <a:solidFill>
                  <a:srgbClr val="333333"/>
                </a:solidFill>
                <a:highlight>
                  <a:srgbClr val="FFFFFF"/>
                </a:highlight>
                <a:latin typeface="Verdana"/>
                <a:ea typeface="Verdana"/>
                <a:cs typeface="Verdana"/>
                <a:sym typeface="Verdana"/>
              </a:rPr>
              <a:t>- Fracaso Escolar: Es decir, el fracaso escolar es el hecho de no alcanzar el </a:t>
            </a:r>
            <a:r>
              <a:rPr b="1" lang="es" sz="1100">
                <a:solidFill>
                  <a:srgbClr val="333333"/>
                </a:solidFill>
                <a:highlight>
                  <a:srgbClr val="FFFFFF"/>
                </a:highlight>
                <a:latin typeface="Verdana"/>
                <a:ea typeface="Verdana"/>
                <a:cs typeface="Verdana"/>
                <a:sym typeface="Verdana"/>
              </a:rPr>
              <a:t>título</a:t>
            </a:r>
            <a:r>
              <a:rPr b="1" lang="es" sz="1100">
                <a:solidFill>
                  <a:srgbClr val="333333"/>
                </a:solidFill>
                <a:highlight>
                  <a:srgbClr val="FFFFFF"/>
                </a:highlight>
                <a:latin typeface="Verdana"/>
                <a:ea typeface="Verdana"/>
                <a:cs typeface="Verdana"/>
                <a:sym typeface="Verdana"/>
              </a:rPr>
              <a:t> </a:t>
            </a:r>
            <a:r>
              <a:rPr b="1" lang="es" sz="1100">
                <a:solidFill>
                  <a:srgbClr val="333333"/>
                </a:solidFill>
                <a:highlight>
                  <a:srgbClr val="FFFFFF"/>
                </a:highlight>
                <a:latin typeface="Verdana"/>
                <a:ea typeface="Verdana"/>
                <a:cs typeface="Verdana"/>
                <a:sym typeface="Verdana"/>
              </a:rPr>
              <a:t>académico</a:t>
            </a:r>
            <a:r>
              <a:rPr b="1" lang="es" sz="1100">
                <a:solidFill>
                  <a:srgbClr val="333333"/>
                </a:solidFill>
                <a:highlight>
                  <a:srgbClr val="FFFFFF"/>
                </a:highlight>
                <a:latin typeface="Verdana"/>
                <a:ea typeface="Verdana"/>
                <a:cs typeface="Verdana"/>
                <a:sym typeface="Verdana"/>
              </a:rPr>
              <a:t> </a:t>
            </a:r>
            <a:r>
              <a:rPr b="1" lang="es" sz="1100">
                <a:solidFill>
                  <a:srgbClr val="333333"/>
                </a:solidFill>
                <a:highlight>
                  <a:srgbClr val="FFFFFF"/>
                </a:highlight>
                <a:latin typeface="Verdana"/>
                <a:ea typeface="Verdana"/>
                <a:cs typeface="Verdana"/>
                <a:sym typeface="Verdana"/>
              </a:rPr>
              <a:t>mínimo</a:t>
            </a:r>
            <a:r>
              <a:rPr b="1" lang="es" sz="1100">
                <a:solidFill>
                  <a:srgbClr val="333333"/>
                </a:solidFill>
                <a:highlight>
                  <a:srgbClr val="FFFFFF"/>
                </a:highlight>
                <a:latin typeface="Verdana"/>
                <a:ea typeface="Verdana"/>
                <a:cs typeface="Verdana"/>
                <a:sym typeface="Verdana"/>
              </a:rPr>
              <a:t> obligatorio de un sistema educativo.</a:t>
            </a:r>
            <a:endParaRPr b="1" sz="1100">
              <a:solidFill>
                <a:srgbClr val="333333"/>
              </a:solidFill>
              <a:highlight>
                <a:srgbClr val="FFFFFF"/>
              </a:highlight>
              <a:latin typeface="Verdana"/>
              <a:ea typeface="Verdana"/>
              <a:cs typeface="Verdana"/>
              <a:sym typeface="Verdana"/>
            </a:endParaRPr>
          </a:p>
          <a:p>
            <a:pPr indent="0" lvl="0" marL="0" rtl="0" algn="l">
              <a:lnSpc>
                <a:spcPct val="160000"/>
              </a:lnSpc>
              <a:spcBef>
                <a:spcPts val="1700"/>
              </a:spcBef>
              <a:spcAft>
                <a:spcPts val="1700"/>
              </a:spcAft>
              <a:buNone/>
            </a:pPr>
            <a:r>
              <a:rPr lang="es" sz="1100" u="sng">
                <a:solidFill>
                  <a:schemeClr val="hlink"/>
                </a:solidFill>
                <a:latin typeface="Arial"/>
                <a:ea typeface="Arial"/>
                <a:cs typeface="Arial"/>
                <a:sym typeface="Arial"/>
                <a:hlinkClick r:id="rId3"/>
              </a:rPr>
              <a:t>https://www.youtube.com/watch?v=0l_Faet7TzQ</a:t>
            </a:r>
            <a:endParaRPr b="1" sz="900">
              <a:solidFill>
                <a:srgbClr val="333333"/>
              </a:solidFill>
              <a:highlight>
                <a:srgbClr val="FFFFFF"/>
              </a:highlight>
              <a:latin typeface="Verdana"/>
              <a:ea typeface="Verdana"/>
              <a:cs typeface="Verdana"/>
              <a:sym typeface="Verdana"/>
            </a:endParaRPr>
          </a:p>
        </p:txBody>
      </p:sp>
      <p:pic>
        <p:nvPicPr>
          <p:cNvPr id="184" name="Google Shape;184;p21"/>
          <p:cNvPicPr preferRelativeResize="0"/>
          <p:nvPr/>
        </p:nvPicPr>
        <p:blipFill>
          <a:blip r:embed="rId4">
            <a:alphaModFix/>
          </a:blip>
          <a:stretch>
            <a:fillRect/>
          </a:stretch>
        </p:blipFill>
        <p:spPr>
          <a:xfrm>
            <a:off x="5818050" y="1113050"/>
            <a:ext cx="3102976" cy="20332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